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56" r:id="rId2"/>
    <p:sldId id="257" r:id="rId3"/>
    <p:sldId id="258" r:id="rId4"/>
    <p:sldId id="259" r:id="rId5"/>
    <p:sldId id="267" r:id="rId6"/>
    <p:sldId id="260" r:id="rId7"/>
    <p:sldId id="261" r:id="rId8"/>
    <p:sldId id="306" r:id="rId9"/>
    <p:sldId id="262" r:id="rId10"/>
    <p:sldId id="263" r:id="rId11"/>
    <p:sldId id="307" r:id="rId12"/>
    <p:sldId id="309" r:id="rId13"/>
    <p:sldId id="310" r:id="rId14"/>
    <p:sldId id="268" r:id="rId15"/>
    <p:sldId id="269" r:id="rId16"/>
    <p:sldId id="270" r:id="rId17"/>
    <p:sldId id="311" r:id="rId18"/>
    <p:sldId id="264" r:id="rId19"/>
    <p:sldId id="265" r:id="rId20"/>
    <p:sldId id="266" r:id="rId21"/>
    <p:sldId id="271" r:id="rId22"/>
    <p:sldId id="308" r:id="rId23"/>
    <p:sldId id="276" r:id="rId24"/>
    <p:sldId id="272" r:id="rId25"/>
    <p:sldId id="277" r:id="rId26"/>
    <p:sldId id="273" r:id="rId27"/>
    <p:sldId id="278" r:id="rId28"/>
    <p:sldId id="279" r:id="rId29"/>
    <p:sldId id="280" r:id="rId30"/>
    <p:sldId id="281" r:id="rId31"/>
    <p:sldId id="283" r:id="rId32"/>
    <p:sldId id="282" r:id="rId33"/>
    <p:sldId id="284" r:id="rId34"/>
    <p:sldId id="286" r:id="rId35"/>
    <p:sldId id="287" r:id="rId36"/>
    <p:sldId id="288" r:id="rId37"/>
    <p:sldId id="289" r:id="rId38"/>
    <p:sldId id="290" r:id="rId39"/>
    <p:sldId id="313" r:id="rId40"/>
    <p:sldId id="291" r:id="rId41"/>
    <p:sldId id="292" r:id="rId42"/>
    <p:sldId id="293" r:id="rId43"/>
    <p:sldId id="294" r:id="rId44"/>
    <p:sldId id="295" r:id="rId45"/>
    <p:sldId id="299" r:id="rId46"/>
    <p:sldId id="301" r:id="rId47"/>
    <p:sldId id="296" r:id="rId48"/>
    <p:sldId id="314" r:id="rId49"/>
    <p:sldId id="300" r:id="rId50"/>
    <p:sldId id="297" r:id="rId51"/>
    <p:sldId id="298" r:id="rId52"/>
    <p:sldId id="302" r:id="rId53"/>
    <p:sldId id="303" r:id="rId54"/>
    <p:sldId id="315" r:id="rId55"/>
    <p:sldId id="317" r:id="rId56"/>
    <p:sldId id="316" r:id="rId57"/>
    <p:sldId id="304" r:id="rId58"/>
    <p:sldId id="318" r:id="rId59"/>
    <p:sldId id="319" r:id="rId60"/>
    <p:sldId id="305" r:id="rId61"/>
    <p:sldId id="320" r:id="rId62"/>
    <p:sldId id="312" r:id="rId63"/>
    <p:sldId id="275" r:id="rId64"/>
    <p:sldId id="328" r:id="rId65"/>
    <p:sldId id="321" r:id="rId66"/>
    <p:sldId id="330" r:id="rId67"/>
    <p:sldId id="354" r:id="rId68"/>
    <p:sldId id="356" r:id="rId69"/>
    <p:sldId id="357" r:id="rId70"/>
    <p:sldId id="361" r:id="rId71"/>
    <p:sldId id="360" r:id="rId72"/>
    <p:sldId id="362" r:id="rId73"/>
    <p:sldId id="363" r:id="rId74"/>
    <p:sldId id="358" r:id="rId75"/>
    <p:sldId id="333" r:id="rId76"/>
    <p:sldId id="334" r:id="rId77"/>
    <p:sldId id="339" r:id="rId78"/>
    <p:sldId id="336" r:id="rId79"/>
    <p:sldId id="331" r:id="rId80"/>
    <p:sldId id="337" r:id="rId81"/>
    <p:sldId id="346" r:id="rId82"/>
    <p:sldId id="338" r:id="rId83"/>
    <p:sldId id="345" r:id="rId84"/>
    <p:sldId id="349" r:id="rId85"/>
    <p:sldId id="347" r:id="rId86"/>
    <p:sldId id="335" r:id="rId87"/>
    <p:sldId id="348" r:id="rId88"/>
    <p:sldId id="350" r:id="rId89"/>
    <p:sldId id="351" r:id="rId90"/>
    <p:sldId id="352" r:id="rId91"/>
    <p:sldId id="353" r:id="rId92"/>
    <p:sldId id="340" r:id="rId93"/>
    <p:sldId id="342" r:id="rId94"/>
    <p:sldId id="343" r:id="rId95"/>
    <p:sldId id="344" r:id="rId96"/>
    <p:sldId id="341" r:id="rId97"/>
    <p:sldId id="367" r:id="rId98"/>
    <p:sldId id="368" r:id="rId99"/>
    <p:sldId id="364" r:id="rId100"/>
    <p:sldId id="366" r:id="rId101"/>
    <p:sldId id="369" r:id="rId102"/>
    <p:sldId id="370" r:id="rId103"/>
    <p:sldId id="371" r:id="rId104"/>
    <p:sldId id="372" r:id="rId105"/>
    <p:sldId id="373" r:id="rId106"/>
    <p:sldId id="322" r:id="rId107"/>
    <p:sldId id="323" r:id="rId108"/>
    <p:sldId id="374" r:id="rId109"/>
    <p:sldId id="324" r:id="rId110"/>
    <p:sldId id="325" r:id="rId111"/>
    <p:sldId id="375" r:id="rId112"/>
    <p:sldId id="376" r:id="rId113"/>
    <p:sldId id="377" r:id="rId114"/>
    <p:sldId id="326" r:id="rId115"/>
    <p:sldId id="327"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066F7A-6306-075A-1898-43C41CA29C01}" name="Aman Singh" initials="AS" userId="c39f84699bbd308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7" autoAdjust="0"/>
  </p:normalViewPr>
  <p:slideViewPr>
    <p:cSldViewPr snapToGrid="0">
      <p:cViewPr varScale="1">
        <p:scale>
          <a:sx n="80" d="100"/>
          <a:sy n="80" d="100"/>
        </p:scale>
        <p:origin x="462"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9CE21-156A-4695-A4EF-C2B204B9A756}" type="datetimeFigureOut">
              <a:rPr lang="en-IN" smtClean="0"/>
              <a:t>15-07-2025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F90D55-2874-4F20-8328-67FDA9780F5F}" type="slidenum">
              <a:rPr lang="en-IN" smtClean="0"/>
              <a:t>‹#›</a:t>
            </a:fld>
            <a:endParaRPr lang="en-IN"/>
          </a:p>
        </p:txBody>
      </p:sp>
    </p:spTree>
    <p:extLst>
      <p:ext uri="{BB962C8B-B14F-4D97-AF65-F5344CB8AC3E}">
        <p14:creationId xmlns:p14="http://schemas.microsoft.com/office/powerpoint/2010/main" val="1111334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 * (Nth prime number ) + N</a:t>
            </a:r>
          </a:p>
        </p:txBody>
      </p:sp>
      <p:sp>
        <p:nvSpPr>
          <p:cNvPr id="4" name="Slide Number Placeholder 3"/>
          <p:cNvSpPr>
            <a:spLocks noGrp="1"/>
          </p:cNvSpPr>
          <p:nvPr>
            <p:ph type="sldNum" sz="quarter" idx="5"/>
          </p:nvPr>
        </p:nvSpPr>
        <p:spPr/>
        <p:txBody>
          <a:bodyPr/>
          <a:lstStyle/>
          <a:p>
            <a:fld id="{74F90D55-2874-4F20-8328-67FDA9780F5F}" type="slidenum">
              <a:rPr lang="en-IN" smtClean="0"/>
              <a:t>22</a:t>
            </a:fld>
            <a:endParaRPr lang="en-IN"/>
          </a:p>
        </p:txBody>
      </p:sp>
    </p:spTree>
    <p:extLst>
      <p:ext uri="{BB962C8B-B14F-4D97-AF65-F5344CB8AC3E}">
        <p14:creationId xmlns:p14="http://schemas.microsoft.com/office/powerpoint/2010/main" val="281312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9510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5C674-C193-4153-8C55-45F666A11A59}"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457574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993127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20970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3170983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4285231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246853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128645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90397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49374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68020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35C674-C193-4153-8C55-45F666A11A59}"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2341394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35C674-C193-4153-8C55-45F666A11A59}" type="datetimeFigureOut">
              <a:rPr lang="en-IN" smtClean="0"/>
              <a:t>15-07-2025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179281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423904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152278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D35C674-C193-4153-8C55-45F666A11A59}" type="datetimeFigureOut">
              <a:rPr lang="en-IN" smtClean="0"/>
              <a:t>15-07-2025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1810765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5C674-C193-4153-8C55-45F666A11A59}"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83428A-DAEE-4DAC-82D3-2F115D44AC2E}" type="slidenum">
              <a:rPr lang="en-IN" smtClean="0"/>
              <a:t>‹#›</a:t>
            </a:fld>
            <a:endParaRPr lang="en-IN"/>
          </a:p>
        </p:txBody>
      </p:sp>
    </p:spTree>
    <p:extLst>
      <p:ext uri="{BB962C8B-B14F-4D97-AF65-F5344CB8AC3E}">
        <p14:creationId xmlns:p14="http://schemas.microsoft.com/office/powerpoint/2010/main" val="562685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D35C674-C193-4153-8C55-45F666A11A59}" type="datetimeFigureOut">
              <a:rPr lang="en-IN" smtClean="0"/>
              <a:t>15-07-2025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83428A-DAEE-4DAC-82D3-2F115D44AC2E}" type="slidenum">
              <a:rPr lang="en-IN" smtClean="0"/>
              <a:t>‹#›</a:t>
            </a:fld>
            <a:endParaRPr lang="en-IN"/>
          </a:p>
        </p:txBody>
      </p:sp>
    </p:spTree>
    <p:extLst>
      <p:ext uri="{BB962C8B-B14F-4D97-AF65-F5344CB8AC3E}">
        <p14:creationId xmlns:p14="http://schemas.microsoft.com/office/powerpoint/2010/main" val="6799895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armichael_number"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naukri.com/code360/library/segmented-siev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eeksforgeeks.org/problems/mansi-and-her-series4249/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geeksforgeeks.org/problems/geek-and-pens/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geeksforgeeks.org/problems/next-prime-palindrome4153/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users.cs.utah.edu/~germain/PPS/Topics/recursion.html#:~:text=Recursion%20means%20%22defining%20a%20problem,%2B%20F(i%2D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uemath.com/numbers/prime-factorization/" TargetMode="External"/><Relationship Id="rId2" Type="http://schemas.openxmlformats.org/officeDocument/2006/relationships/hyperlink" Target="https://www.geeksforgeeks.org/prime-number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hackerearth.com/practice/basic-programming/recursion/recursion-and-backtracking/tutorial/" TargetMode="Externa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2" Type="http://schemas.openxmlformats.org/officeDocument/2006/relationships/hyperlink" Target="https://www.geeksforgeeks.org/problems/recamans-sequence4856/1?itm_source=geeksforgeeks&amp;itm_medium=article&amp;itm_campaign=practice_car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geeksforgeeks.org/what-is-the-difference-between-backtracking-and-recursion/?ref=roadmap"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rat-in-a-maze-backtracking-using-stack/" TargetMode="External"/><Relationship Id="rId2" Type="http://schemas.openxmlformats.org/officeDocument/2006/relationships/hyperlink" Target="https://www.geeksforgeeks.org/print-the-dfs-traversal-step-wise-backtracking-also/"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what-is-memoization-a-complete-tutorial/" TargetMode="External"/><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www.geeksforgeeks.org/problems/next-happy-number4538/1"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images.app.goo.gl/koGknubfNasCDern8"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eeksforgeeks.org/calculate-sum-of-all-numbers-present-in-a-strin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find-water-in-a-glass/" TargetMode="External"/><Relationship Id="rId2" Type="http://schemas.openxmlformats.org/officeDocument/2006/relationships/hyperlink" Target="https://www.geeksforgeeks.org/problems/champagne-overflow2636/1"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geeksforgeeks.org/pascal-triang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naukri.com/code360/library/roadmap-for-beginners-to-master-dynamic-programm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tiling-problem/" TargetMode="External"/><Relationship Id="rId2" Type="http://schemas.openxmlformats.org/officeDocument/2006/relationships/hyperlink" Target="https://www.geeksforgeeks.org/problems/ways-to-tile-a-floor5836/1" TargetMode="External"/><Relationship Id="rId1" Type="http://schemas.openxmlformats.org/officeDocument/2006/relationships/slideLayout" Target="../slideLayouts/slideLayout2.xml"/><Relationship Id="rId4" Type="http://schemas.openxmlformats.org/officeDocument/2006/relationships/hyperlink" Target="https://www.geeksforgeeks.org/domino-and-tromino-tiling-problem/?ref=asr1"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baeldung.com/cs/fibonacci-top-down-vs-bottom-up-dynamic-programmin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geeksforgeeks.org/merge-sort/" TargetMode="External"/><Relationship Id="rId2" Type="http://schemas.openxmlformats.org/officeDocument/2006/relationships/hyperlink" Target="https://www.geeksforgeeks.org/fibonacci-serie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geeksforgeeks.org/program-for-factorial-of-a-number/" TargetMode="External"/><Relationship Id="rId2" Type="http://schemas.openxmlformats.org/officeDocument/2006/relationships/hyperlink" Target="https://www.geeksforgeeks.org/fibonacci-sequence/" TargetMode="External"/><Relationship Id="rId1" Type="http://schemas.openxmlformats.org/officeDocument/2006/relationships/slideLayout" Target="../slideLayouts/slideLayout2.xml"/><Relationship Id="rId6" Type="http://schemas.openxmlformats.org/officeDocument/2006/relationships/hyperlink" Target="https://www.geeksforgeeks.org/binary-search/" TargetMode="External"/><Relationship Id="rId5" Type="http://schemas.openxmlformats.org/officeDocument/2006/relationships/hyperlink" Target="https://www.geeksforgeeks.org/time-complexity-analysis-tower-hanoi-recursion/" TargetMode="External"/><Relationship Id="rId4" Type="http://schemas.openxmlformats.org/officeDocument/2006/relationships/hyperlink" Target="https://www.geeksforgeeks.org/merge-sort/"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76BE-F992-D5A1-3842-CADD4D2F1A1D}"/>
              </a:ext>
            </a:extLst>
          </p:cNvPr>
          <p:cNvSpPr>
            <a:spLocks noGrp="1"/>
          </p:cNvSpPr>
          <p:nvPr>
            <p:ph type="ctrTitle"/>
          </p:nvPr>
        </p:nvSpPr>
        <p:spPr/>
        <p:txBody>
          <a:bodyPr/>
          <a:lstStyle/>
          <a:p>
            <a:r>
              <a:rPr lang="en-IN" dirty="0"/>
              <a:t>Unit II</a:t>
            </a:r>
            <a:br>
              <a:rPr lang="en-IN" dirty="0"/>
            </a:br>
            <a:r>
              <a:rPr lang="en-IN" dirty="0"/>
              <a:t>[Primality Testing]</a:t>
            </a:r>
          </a:p>
        </p:txBody>
      </p:sp>
      <p:sp>
        <p:nvSpPr>
          <p:cNvPr id="3" name="Subtitle 2">
            <a:extLst>
              <a:ext uri="{FF2B5EF4-FFF2-40B4-BE49-F238E27FC236}">
                <a16:creationId xmlns:a16="http://schemas.microsoft.com/office/drawing/2014/main" id="{9F16E965-85AE-02D8-F35C-90A3F4F77B3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42936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789E-6AEA-63CA-C035-E150DDC847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9867AE-468A-C435-00C1-EA243117E8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AB9F7D-1F79-ED04-15B0-6C0B726F2F4E}"/>
              </a:ext>
            </a:extLst>
          </p:cNvPr>
          <p:cNvPicPr>
            <a:picLocks noChangeAspect="1"/>
          </p:cNvPicPr>
          <p:nvPr/>
        </p:nvPicPr>
        <p:blipFill>
          <a:blip r:embed="rId2"/>
          <a:stretch>
            <a:fillRect/>
          </a:stretch>
        </p:blipFill>
        <p:spPr>
          <a:xfrm>
            <a:off x="755116" y="365125"/>
            <a:ext cx="10515601" cy="5811837"/>
          </a:xfrm>
          <a:prstGeom prst="rect">
            <a:avLst/>
          </a:prstGeom>
        </p:spPr>
      </p:pic>
    </p:spTree>
    <p:extLst>
      <p:ext uri="{BB962C8B-B14F-4D97-AF65-F5344CB8AC3E}">
        <p14:creationId xmlns:p14="http://schemas.microsoft.com/office/powerpoint/2010/main" val="14273747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783-B8AB-A89B-1165-FA2C8AF40ABD}"/>
              </a:ext>
            </a:extLst>
          </p:cNvPr>
          <p:cNvSpPr>
            <a:spLocks noGrp="1"/>
          </p:cNvSpPr>
          <p:nvPr>
            <p:ph type="title"/>
          </p:nvPr>
        </p:nvSpPr>
        <p:spPr/>
        <p:txBody>
          <a:bodyPr/>
          <a:lstStyle/>
          <a:p>
            <a:r>
              <a:rPr lang="en-IN" dirty="0"/>
              <a:t>4.6.1 </a:t>
            </a:r>
            <a:r>
              <a:rPr lang="en-US" b="1" dirty="0"/>
              <a:t>Identify if DP is Applicable</a:t>
            </a:r>
            <a:br>
              <a:rPr lang="en-US" b="1" dirty="0"/>
            </a:br>
            <a:endParaRPr lang="en-IN" dirty="0"/>
          </a:p>
        </p:txBody>
      </p:sp>
      <p:sp>
        <p:nvSpPr>
          <p:cNvPr id="3" name="Content Placeholder 2">
            <a:extLst>
              <a:ext uri="{FF2B5EF4-FFF2-40B4-BE49-F238E27FC236}">
                <a16:creationId xmlns:a16="http://schemas.microsoft.com/office/drawing/2014/main" id="{9E05D766-A2C6-4A90-8951-F6F924B23716}"/>
              </a:ext>
            </a:extLst>
          </p:cNvPr>
          <p:cNvSpPr>
            <a:spLocks noGrp="1"/>
          </p:cNvSpPr>
          <p:nvPr>
            <p:ph idx="1"/>
          </p:nvPr>
        </p:nvSpPr>
        <p:spPr/>
        <p:txBody>
          <a:bodyPr/>
          <a:lstStyle/>
          <a:p>
            <a:r>
              <a:rPr lang="en-US" dirty="0"/>
              <a:t>The first step is to determine if the problem can be solved using DP. For DP to be applicable, the problem must have the following properties:</a:t>
            </a:r>
          </a:p>
          <a:p>
            <a:pPr>
              <a:buFont typeface="Arial" panose="020B0604020202020204" pitchFamily="34" charset="0"/>
              <a:buChar char="•"/>
            </a:pPr>
            <a:r>
              <a:rPr lang="en-US" b="1" dirty="0"/>
              <a:t>Overlapping Subproblems</a:t>
            </a:r>
            <a:r>
              <a:rPr lang="en-US" dirty="0"/>
              <a:t>: The problem can be broken into smaller, repeated subproblems.</a:t>
            </a:r>
          </a:p>
          <a:p>
            <a:pPr>
              <a:buFont typeface="Arial" panose="020B0604020202020204" pitchFamily="34" charset="0"/>
              <a:buChar char="•"/>
            </a:pPr>
            <a:r>
              <a:rPr lang="en-US" b="1" dirty="0"/>
              <a:t>Optimal Substructure</a:t>
            </a:r>
            <a:r>
              <a:rPr lang="en-US" dirty="0"/>
              <a:t>: The optimal solution to the problem can be constructed from optimal solutions to subproblems.</a:t>
            </a:r>
          </a:p>
          <a:p>
            <a:endParaRPr lang="en-IN" dirty="0"/>
          </a:p>
        </p:txBody>
      </p:sp>
    </p:spTree>
    <p:extLst>
      <p:ext uri="{BB962C8B-B14F-4D97-AF65-F5344CB8AC3E}">
        <p14:creationId xmlns:p14="http://schemas.microsoft.com/office/powerpoint/2010/main" val="4055287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0CE6F-3688-B987-2398-6B25C89AD1B0}"/>
              </a:ext>
            </a:extLst>
          </p:cNvPr>
          <p:cNvSpPr>
            <a:spLocks noGrp="1"/>
          </p:cNvSpPr>
          <p:nvPr>
            <p:ph type="title"/>
          </p:nvPr>
        </p:nvSpPr>
        <p:spPr/>
        <p:txBody>
          <a:bodyPr/>
          <a:lstStyle/>
          <a:p>
            <a:r>
              <a:rPr lang="en-IN" dirty="0"/>
              <a:t>4.6.2 </a:t>
            </a:r>
            <a:r>
              <a:rPr lang="en-US" sz="4000" b="1" dirty="0"/>
              <a:t>Define the Recurrence Relation</a:t>
            </a:r>
            <a:br>
              <a:rPr lang="en-US" b="1" dirty="0"/>
            </a:br>
            <a:endParaRPr lang="en-IN" dirty="0"/>
          </a:p>
        </p:txBody>
      </p:sp>
      <p:sp>
        <p:nvSpPr>
          <p:cNvPr id="3" name="Content Placeholder 2">
            <a:extLst>
              <a:ext uri="{FF2B5EF4-FFF2-40B4-BE49-F238E27FC236}">
                <a16:creationId xmlns:a16="http://schemas.microsoft.com/office/drawing/2014/main" id="{B0C09D93-661C-3A6C-8D56-031C596F5846}"/>
              </a:ext>
            </a:extLst>
          </p:cNvPr>
          <p:cNvSpPr>
            <a:spLocks noGrp="1"/>
          </p:cNvSpPr>
          <p:nvPr>
            <p:ph idx="1"/>
          </p:nvPr>
        </p:nvSpPr>
        <p:spPr/>
        <p:txBody>
          <a:bodyPr/>
          <a:lstStyle/>
          <a:p>
            <a:r>
              <a:rPr lang="en-US" dirty="0"/>
              <a:t>Once DP is identified as a suitable method, the next step is to define a </a:t>
            </a:r>
            <a:r>
              <a:rPr lang="en-US" b="1" dirty="0"/>
              <a:t>recurrence relation</a:t>
            </a:r>
            <a:r>
              <a:rPr lang="en-US" dirty="0"/>
              <a:t> that describes the solution in terms of smaller subproblems.</a:t>
            </a:r>
          </a:p>
          <a:p>
            <a:endParaRPr lang="en-IN" dirty="0"/>
          </a:p>
        </p:txBody>
      </p:sp>
    </p:spTree>
    <p:extLst>
      <p:ext uri="{BB962C8B-B14F-4D97-AF65-F5344CB8AC3E}">
        <p14:creationId xmlns:p14="http://schemas.microsoft.com/office/powerpoint/2010/main" val="1783090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489-5FF4-9F32-58DC-9A4334900C71}"/>
              </a:ext>
            </a:extLst>
          </p:cNvPr>
          <p:cNvSpPr>
            <a:spLocks noGrp="1"/>
          </p:cNvSpPr>
          <p:nvPr>
            <p:ph type="title"/>
          </p:nvPr>
        </p:nvSpPr>
        <p:spPr/>
        <p:txBody>
          <a:bodyPr/>
          <a:lstStyle/>
          <a:p>
            <a:pPr algn="ctr"/>
            <a:r>
              <a:rPr lang="en-IN" dirty="0"/>
              <a:t>4.6.3 </a:t>
            </a:r>
            <a:r>
              <a:rPr lang="en-US" sz="3600" b="1" dirty="0"/>
              <a:t>Choose Between </a:t>
            </a:r>
            <a:r>
              <a:rPr lang="en-US" sz="3600" b="1" dirty="0" err="1"/>
              <a:t>Memoization</a:t>
            </a:r>
            <a:r>
              <a:rPr lang="en-US" sz="3600" b="1" dirty="0"/>
              <a:t> or Tabulation</a:t>
            </a:r>
            <a:endParaRPr lang="en-IN" dirty="0"/>
          </a:p>
        </p:txBody>
      </p:sp>
      <p:sp>
        <p:nvSpPr>
          <p:cNvPr id="3" name="Content Placeholder 2">
            <a:extLst>
              <a:ext uri="{FF2B5EF4-FFF2-40B4-BE49-F238E27FC236}">
                <a16:creationId xmlns:a16="http://schemas.microsoft.com/office/drawing/2014/main" id="{C8D2651F-EFF2-7479-B37F-9AEE45E534D5}"/>
              </a:ext>
            </a:extLst>
          </p:cNvPr>
          <p:cNvSpPr>
            <a:spLocks noGrp="1"/>
          </p:cNvSpPr>
          <p:nvPr>
            <p:ph idx="1"/>
          </p:nvPr>
        </p:nvSpPr>
        <p:spPr/>
        <p:txBody>
          <a:bodyPr/>
          <a:lstStyle/>
          <a:p>
            <a:r>
              <a:rPr lang="en-US" dirty="0"/>
              <a:t>The next step is to choose between two DP techniques for implementing the solution:</a:t>
            </a:r>
          </a:p>
          <a:p>
            <a:pPr>
              <a:buFont typeface="Arial" panose="020B0604020202020204" pitchFamily="34" charset="0"/>
              <a:buChar char="•"/>
            </a:pPr>
            <a:r>
              <a:rPr lang="en-US" b="1" dirty="0" err="1"/>
              <a:t>Memoization</a:t>
            </a:r>
            <a:r>
              <a:rPr lang="en-US" dirty="0"/>
              <a:t> (Top-Down Approach): Start with the original problem and solve smaller subproblems recursively, storing their solutions to avoid redundant calculations.</a:t>
            </a:r>
          </a:p>
          <a:p>
            <a:pPr>
              <a:buFont typeface="Arial" panose="020B0604020202020204" pitchFamily="34" charset="0"/>
              <a:buChar char="•"/>
            </a:pPr>
            <a:r>
              <a:rPr lang="en-US" b="1" dirty="0"/>
              <a:t>Tabulation</a:t>
            </a:r>
            <a:r>
              <a:rPr lang="en-US" dirty="0"/>
              <a:t> (Bottom-Up Approach): Start by solving the smallest subproblems iteratively and build up the solution.</a:t>
            </a:r>
          </a:p>
          <a:p>
            <a:endParaRPr lang="en-IN" dirty="0"/>
          </a:p>
        </p:txBody>
      </p:sp>
    </p:spTree>
    <p:extLst>
      <p:ext uri="{BB962C8B-B14F-4D97-AF65-F5344CB8AC3E}">
        <p14:creationId xmlns:p14="http://schemas.microsoft.com/office/powerpoint/2010/main" val="33605572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5E35-F0C4-696C-CBB2-B38AF9DFFCE7}"/>
              </a:ext>
            </a:extLst>
          </p:cNvPr>
          <p:cNvSpPr>
            <a:spLocks noGrp="1"/>
          </p:cNvSpPr>
          <p:nvPr>
            <p:ph type="title"/>
          </p:nvPr>
        </p:nvSpPr>
        <p:spPr/>
        <p:txBody>
          <a:bodyPr/>
          <a:lstStyle/>
          <a:p>
            <a:pPr algn="ctr"/>
            <a:r>
              <a:rPr lang="en-IN" dirty="0"/>
              <a:t>4.6.4 </a:t>
            </a:r>
            <a:r>
              <a:rPr lang="en-US" sz="4000" b="1" dirty="0"/>
              <a:t>Solve Subproblems and Store Results</a:t>
            </a:r>
            <a:br>
              <a:rPr lang="en-US" b="1" dirty="0"/>
            </a:br>
            <a:endParaRPr lang="en-IN" dirty="0"/>
          </a:p>
        </p:txBody>
      </p:sp>
      <p:sp>
        <p:nvSpPr>
          <p:cNvPr id="3" name="Content Placeholder 2">
            <a:extLst>
              <a:ext uri="{FF2B5EF4-FFF2-40B4-BE49-F238E27FC236}">
                <a16:creationId xmlns:a16="http://schemas.microsoft.com/office/drawing/2014/main" id="{4FEBE0EF-7086-6D32-0BC2-5CFB39B08020}"/>
              </a:ext>
            </a:extLst>
          </p:cNvPr>
          <p:cNvSpPr>
            <a:spLocks noGrp="1"/>
          </p:cNvSpPr>
          <p:nvPr>
            <p:ph idx="1"/>
          </p:nvPr>
        </p:nvSpPr>
        <p:spPr/>
        <p:txBody>
          <a:bodyPr/>
          <a:lstStyle/>
          <a:p>
            <a:pPr>
              <a:buFont typeface="Arial" panose="020B0604020202020204" pitchFamily="34" charset="0"/>
              <a:buChar char="•"/>
            </a:pPr>
            <a:r>
              <a:rPr lang="en-US" dirty="0"/>
              <a:t>In </a:t>
            </a:r>
            <a:r>
              <a:rPr lang="en-US" dirty="0" err="1"/>
              <a:t>memoization</a:t>
            </a:r>
            <a:r>
              <a:rPr lang="en-US" dirty="0"/>
              <a:t>, solve subproblems recursively and store their results in a cache to avoid </a:t>
            </a:r>
            <a:r>
              <a:rPr lang="en-US" dirty="0" err="1"/>
              <a:t>recomputation</a:t>
            </a:r>
            <a:r>
              <a:rPr lang="en-US" dirty="0"/>
              <a:t>.</a:t>
            </a:r>
          </a:p>
          <a:p>
            <a:pPr>
              <a:buFont typeface="Arial" panose="020B0604020202020204" pitchFamily="34" charset="0"/>
              <a:buChar char="•"/>
            </a:pPr>
            <a:r>
              <a:rPr lang="en-US" dirty="0"/>
              <a:t>In tabulation, iteratively solve each subproblem and store the results in a table or array.</a:t>
            </a:r>
          </a:p>
          <a:p>
            <a:r>
              <a:rPr lang="en-US" dirty="0"/>
              <a:t>By solving and storing the results of subproblems, DP ensures that each subproblem is solved only once, optimizing the overall solution.</a:t>
            </a:r>
          </a:p>
          <a:p>
            <a:endParaRPr lang="en-IN" dirty="0"/>
          </a:p>
        </p:txBody>
      </p:sp>
    </p:spTree>
    <p:extLst>
      <p:ext uri="{BB962C8B-B14F-4D97-AF65-F5344CB8AC3E}">
        <p14:creationId xmlns:p14="http://schemas.microsoft.com/office/powerpoint/2010/main" val="41481889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DF72-9426-7B99-6C5E-0C859275DA85}"/>
              </a:ext>
            </a:extLst>
          </p:cNvPr>
          <p:cNvSpPr>
            <a:spLocks noGrp="1"/>
          </p:cNvSpPr>
          <p:nvPr>
            <p:ph type="title"/>
          </p:nvPr>
        </p:nvSpPr>
        <p:spPr/>
        <p:txBody>
          <a:bodyPr/>
          <a:lstStyle/>
          <a:p>
            <a:pPr algn="ctr"/>
            <a:r>
              <a:rPr lang="en-IN" dirty="0"/>
              <a:t>4.6.5 </a:t>
            </a:r>
            <a:r>
              <a:rPr lang="en-US" sz="4000" b="1" dirty="0"/>
              <a:t>Construct the Solution from Subproblems</a:t>
            </a:r>
            <a:endParaRPr lang="en-IN" dirty="0"/>
          </a:p>
        </p:txBody>
      </p:sp>
      <p:sp>
        <p:nvSpPr>
          <p:cNvPr id="3" name="Content Placeholder 2">
            <a:extLst>
              <a:ext uri="{FF2B5EF4-FFF2-40B4-BE49-F238E27FC236}">
                <a16:creationId xmlns:a16="http://schemas.microsoft.com/office/drawing/2014/main" id="{0EA6AC71-6F57-9D41-BB49-67B24EA6C1A8}"/>
              </a:ext>
            </a:extLst>
          </p:cNvPr>
          <p:cNvSpPr>
            <a:spLocks noGrp="1"/>
          </p:cNvSpPr>
          <p:nvPr>
            <p:ph idx="1"/>
          </p:nvPr>
        </p:nvSpPr>
        <p:spPr/>
        <p:txBody>
          <a:bodyPr/>
          <a:lstStyle/>
          <a:p>
            <a:r>
              <a:rPr lang="en-US" dirty="0"/>
              <a:t>Once all the subproblems are solved and their results are stored, use these results to construct the final solution. </a:t>
            </a:r>
          </a:p>
          <a:p>
            <a:r>
              <a:rPr lang="en-US" dirty="0"/>
              <a:t>For example, in the Fibonacci sequence, once Fib(n-1) and Fib(n-2) are computed, the final solution for Fib(n) is calculated directly.</a:t>
            </a:r>
          </a:p>
          <a:p>
            <a:endParaRPr lang="en-IN" dirty="0"/>
          </a:p>
        </p:txBody>
      </p:sp>
    </p:spTree>
    <p:extLst>
      <p:ext uri="{BB962C8B-B14F-4D97-AF65-F5344CB8AC3E}">
        <p14:creationId xmlns:p14="http://schemas.microsoft.com/office/powerpoint/2010/main" val="2614799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C400E-53AD-2B31-3C07-C5B468709DE0}"/>
              </a:ext>
            </a:extLst>
          </p:cNvPr>
          <p:cNvSpPr>
            <a:spLocks noGrp="1"/>
          </p:cNvSpPr>
          <p:nvPr>
            <p:ph type="title"/>
          </p:nvPr>
        </p:nvSpPr>
        <p:spPr/>
        <p:txBody>
          <a:bodyPr/>
          <a:lstStyle/>
          <a:p>
            <a:pPr algn="ctr"/>
            <a:r>
              <a:rPr lang="en-IN" dirty="0"/>
              <a:t>4.6.6 </a:t>
            </a:r>
            <a:r>
              <a:rPr lang="en-US" sz="4000" dirty="0"/>
              <a:t>Analyze Time and Space Complexity</a:t>
            </a:r>
            <a:endParaRPr lang="en-IN" dirty="0"/>
          </a:p>
        </p:txBody>
      </p:sp>
      <p:sp>
        <p:nvSpPr>
          <p:cNvPr id="3" name="Content Placeholder 2">
            <a:extLst>
              <a:ext uri="{FF2B5EF4-FFF2-40B4-BE49-F238E27FC236}">
                <a16:creationId xmlns:a16="http://schemas.microsoft.com/office/drawing/2014/main" id="{18940B5D-6AEE-D872-7FE9-C7BEAC3ECA8C}"/>
              </a:ext>
            </a:extLst>
          </p:cNvPr>
          <p:cNvSpPr>
            <a:spLocks noGrp="1"/>
          </p:cNvSpPr>
          <p:nvPr>
            <p:ph idx="1"/>
          </p:nvPr>
        </p:nvSpPr>
        <p:spPr/>
        <p:txBody>
          <a:bodyPr>
            <a:normAutofit/>
          </a:bodyPr>
          <a:lstStyle/>
          <a:p>
            <a:pPr algn="just"/>
            <a:r>
              <a:rPr lang="en-US" dirty="0"/>
              <a:t>After implementing the DP solution, analyze its time and space complexity:</a:t>
            </a:r>
          </a:p>
          <a:p>
            <a:pPr algn="just"/>
            <a:endParaRPr lang="en-US" dirty="0"/>
          </a:p>
          <a:p>
            <a:pPr algn="just"/>
            <a:r>
              <a:rPr lang="en-US" dirty="0"/>
              <a:t>Time Complexity: DP solutions usually reduce time complexity by avoiding redundant subproblem calculations. </a:t>
            </a:r>
            <a:r>
              <a:rPr lang="en-US" dirty="0" err="1"/>
              <a:t>Memoization</a:t>
            </a:r>
            <a:r>
              <a:rPr lang="en-US" dirty="0"/>
              <a:t> and tabulation generally have a time complexity of O(n) for problems like Fibonacci.</a:t>
            </a:r>
          </a:p>
          <a:p>
            <a:pPr algn="just"/>
            <a:r>
              <a:rPr lang="en-US" dirty="0"/>
              <a:t>Space Complexity: The space complexity depends on the size of the cache or table used to store subproblem results. </a:t>
            </a:r>
            <a:r>
              <a:rPr lang="en-US" dirty="0" err="1"/>
              <a:t>Memoization</a:t>
            </a:r>
            <a:r>
              <a:rPr lang="en-US" dirty="0"/>
              <a:t> typically uses more space for recursion stacks, while tabulation uses more space for storing all subproblem solutions.</a:t>
            </a:r>
            <a:endParaRPr lang="en-IN" dirty="0"/>
          </a:p>
        </p:txBody>
      </p:sp>
    </p:spTree>
    <p:extLst>
      <p:ext uri="{BB962C8B-B14F-4D97-AF65-F5344CB8AC3E}">
        <p14:creationId xmlns:p14="http://schemas.microsoft.com/office/powerpoint/2010/main" val="25925330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7D30-A700-7E1A-598E-A391738EF28A}"/>
              </a:ext>
            </a:extLst>
          </p:cNvPr>
          <p:cNvSpPr>
            <a:spLocks noGrp="1"/>
          </p:cNvSpPr>
          <p:nvPr>
            <p:ph type="title"/>
          </p:nvPr>
        </p:nvSpPr>
        <p:spPr/>
        <p:txBody>
          <a:bodyPr/>
          <a:lstStyle/>
          <a:p>
            <a:r>
              <a:rPr lang="en-IN" dirty="0"/>
              <a:t>4.7 Formulating Dynamic Programming Problems</a:t>
            </a:r>
          </a:p>
        </p:txBody>
      </p:sp>
      <p:sp>
        <p:nvSpPr>
          <p:cNvPr id="3" name="Content Placeholder 2">
            <a:extLst>
              <a:ext uri="{FF2B5EF4-FFF2-40B4-BE49-F238E27FC236}">
                <a16:creationId xmlns:a16="http://schemas.microsoft.com/office/drawing/2014/main" id="{616D0973-3F27-2F6A-7D64-B684B3A6F474}"/>
              </a:ext>
            </a:extLst>
          </p:cNvPr>
          <p:cNvSpPr>
            <a:spLocks noGrp="1"/>
          </p:cNvSpPr>
          <p:nvPr>
            <p:ph idx="1"/>
          </p:nvPr>
        </p:nvSpPr>
        <p:spPr/>
        <p:txBody>
          <a:bodyPr/>
          <a:lstStyle/>
          <a:p>
            <a:pPr marL="457200" indent="-457200">
              <a:buFont typeface="+mj-lt"/>
              <a:buAutoNum type="arabicPeriod"/>
            </a:pPr>
            <a:r>
              <a:rPr lang="en-US" dirty="0"/>
              <a:t>Identifying whether DP is suitable based on overlapping subproblems and optimal substructure.</a:t>
            </a:r>
          </a:p>
          <a:p>
            <a:pPr marL="457200" indent="-457200">
              <a:buFont typeface="+mj-lt"/>
              <a:buAutoNum type="arabicPeriod"/>
            </a:pPr>
            <a:r>
              <a:rPr lang="en-US" dirty="0"/>
              <a:t>Defining the recurrence relation.</a:t>
            </a:r>
          </a:p>
          <a:p>
            <a:pPr marL="457200" indent="-457200">
              <a:buFont typeface="+mj-lt"/>
              <a:buAutoNum type="arabicPeriod"/>
            </a:pPr>
            <a:r>
              <a:rPr lang="en-US" dirty="0"/>
              <a:t>Choosing the appropriate state variables.</a:t>
            </a:r>
          </a:p>
          <a:p>
            <a:pPr marL="457200" indent="-457200">
              <a:buFont typeface="+mj-lt"/>
              <a:buAutoNum type="arabicPeriod"/>
            </a:pPr>
            <a:r>
              <a:rPr lang="en-US" dirty="0"/>
              <a:t>Defining the state transition to move between subproblems.</a:t>
            </a:r>
          </a:p>
          <a:p>
            <a:pPr marL="457200" indent="-457200">
              <a:buFont typeface="+mj-lt"/>
              <a:buAutoNum type="arabicPeriod"/>
            </a:pPr>
            <a:r>
              <a:rPr lang="en-US" dirty="0"/>
              <a:t>Establishing the base cases.</a:t>
            </a:r>
          </a:p>
          <a:p>
            <a:pPr marL="457200" indent="-457200">
              <a:buFont typeface="+mj-lt"/>
              <a:buAutoNum type="arabicPeriod"/>
            </a:pPr>
            <a:r>
              <a:rPr lang="en-US" dirty="0"/>
              <a:t>Implementing either </a:t>
            </a:r>
            <a:r>
              <a:rPr lang="en-US" dirty="0" err="1"/>
              <a:t>memoization</a:t>
            </a:r>
            <a:r>
              <a:rPr lang="en-US" dirty="0"/>
              <a:t> or tabulation.</a:t>
            </a:r>
          </a:p>
          <a:p>
            <a:pPr marL="457200" indent="-457200">
              <a:buFont typeface="+mj-lt"/>
              <a:buAutoNum type="arabicPeriod"/>
            </a:pPr>
            <a:r>
              <a:rPr lang="en-US" dirty="0"/>
              <a:t>Optionally, reconstructing the solution if necessary.</a:t>
            </a:r>
            <a:endParaRPr lang="en-IN" dirty="0"/>
          </a:p>
        </p:txBody>
      </p:sp>
    </p:spTree>
    <p:extLst>
      <p:ext uri="{BB962C8B-B14F-4D97-AF65-F5344CB8AC3E}">
        <p14:creationId xmlns:p14="http://schemas.microsoft.com/office/powerpoint/2010/main" val="1873045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C07A-4DF6-C0CB-14E1-4ECF5C515AB2}"/>
              </a:ext>
            </a:extLst>
          </p:cNvPr>
          <p:cNvSpPr>
            <a:spLocks noGrp="1"/>
          </p:cNvSpPr>
          <p:nvPr>
            <p:ph type="title"/>
          </p:nvPr>
        </p:nvSpPr>
        <p:spPr>
          <a:xfrm>
            <a:off x="1440981" y="3046506"/>
            <a:ext cx="9404723" cy="957729"/>
          </a:xfrm>
        </p:spPr>
        <p:txBody>
          <a:bodyPr/>
          <a:lstStyle/>
          <a:p>
            <a:pPr algn="ctr"/>
            <a:r>
              <a:rPr lang="en-IN" dirty="0"/>
              <a:t>End of UNIT 4</a:t>
            </a:r>
          </a:p>
        </p:txBody>
      </p:sp>
    </p:spTree>
    <p:extLst>
      <p:ext uri="{BB962C8B-B14F-4D97-AF65-F5344CB8AC3E}">
        <p14:creationId xmlns:p14="http://schemas.microsoft.com/office/powerpoint/2010/main" val="17262653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76BE-F992-D5A1-3842-CADD4D2F1A1D}"/>
              </a:ext>
            </a:extLst>
          </p:cNvPr>
          <p:cNvSpPr>
            <a:spLocks noGrp="1"/>
          </p:cNvSpPr>
          <p:nvPr>
            <p:ph type="ctrTitle"/>
          </p:nvPr>
        </p:nvSpPr>
        <p:spPr/>
        <p:txBody>
          <a:bodyPr/>
          <a:lstStyle/>
          <a:p>
            <a:pPr algn="ctr"/>
            <a:r>
              <a:rPr lang="en-IN" sz="4400" dirty="0"/>
              <a:t>Unit V</a:t>
            </a:r>
            <a:br>
              <a:rPr lang="en-IN" sz="4400" dirty="0"/>
            </a:br>
            <a:br>
              <a:rPr lang="en-IN" sz="4400" dirty="0"/>
            </a:br>
            <a:r>
              <a:rPr lang="en-IN" sz="4400" dirty="0"/>
              <a:t>[Dynamic Programming Problems]</a:t>
            </a:r>
          </a:p>
        </p:txBody>
      </p:sp>
      <p:sp>
        <p:nvSpPr>
          <p:cNvPr id="3" name="Subtitle 2">
            <a:extLst>
              <a:ext uri="{FF2B5EF4-FFF2-40B4-BE49-F238E27FC236}">
                <a16:creationId xmlns:a16="http://schemas.microsoft.com/office/drawing/2014/main" id="{9F16E965-85AE-02D8-F35C-90A3F4F77B3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762386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D77F-7FBE-D18D-56AC-85D95C36E1C6}"/>
              </a:ext>
            </a:extLst>
          </p:cNvPr>
          <p:cNvSpPr>
            <a:spLocks noGrp="1"/>
          </p:cNvSpPr>
          <p:nvPr>
            <p:ph type="title"/>
          </p:nvPr>
        </p:nvSpPr>
        <p:spPr/>
        <p:txBody>
          <a:bodyPr/>
          <a:lstStyle/>
          <a:p>
            <a:r>
              <a:rPr lang="en-IN" dirty="0"/>
              <a:t>5.1 DP review</a:t>
            </a:r>
          </a:p>
        </p:txBody>
      </p:sp>
      <p:sp>
        <p:nvSpPr>
          <p:cNvPr id="3" name="Content Placeholder 2">
            <a:extLst>
              <a:ext uri="{FF2B5EF4-FFF2-40B4-BE49-F238E27FC236}">
                <a16:creationId xmlns:a16="http://schemas.microsoft.com/office/drawing/2014/main" id="{C5588725-5BCB-D9A8-CFDA-17175AF6F14F}"/>
              </a:ext>
            </a:extLst>
          </p:cNvPr>
          <p:cNvSpPr>
            <a:spLocks noGrp="1"/>
          </p:cNvSpPr>
          <p:nvPr>
            <p:ph idx="1"/>
          </p:nvPr>
        </p:nvSpPr>
        <p:spPr/>
        <p:txBody>
          <a:bodyPr/>
          <a:lstStyle/>
          <a:p>
            <a:pPr algn="just"/>
            <a:r>
              <a:rPr lang="en-US" dirty="0"/>
              <a:t>Dynamic Programming was invented by Richard Bellman, 1950. It is a very general technique for solving optimization problems. </a:t>
            </a:r>
          </a:p>
          <a:p>
            <a:pPr algn="just"/>
            <a:r>
              <a:rPr lang="en-US" dirty="0"/>
              <a:t>Using Dynamic Programming requires that the problem can be divided into overlapping similar sub-problems. </a:t>
            </a:r>
          </a:p>
          <a:p>
            <a:pPr algn="just"/>
            <a:r>
              <a:rPr lang="en-US" dirty="0"/>
              <a:t>A recursive relation between the larger and smaller sub problems is used to fill out a table. </a:t>
            </a:r>
          </a:p>
          <a:p>
            <a:pPr algn="just"/>
            <a:r>
              <a:rPr lang="en-US" dirty="0"/>
              <a:t>The algorithm remembers solutions of the sub-problems and so does not have to recalculate the solutions.</a:t>
            </a:r>
            <a:endParaRPr lang="en-IN" dirty="0"/>
          </a:p>
        </p:txBody>
      </p:sp>
    </p:spTree>
    <p:extLst>
      <p:ext uri="{BB962C8B-B14F-4D97-AF65-F5344CB8AC3E}">
        <p14:creationId xmlns:p14="http://schemas.microsoft.com/office/powerpoint/2010/main" val="410925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7F5B-55DB-7ABC-9C16-A904F70EF8CF}"/>
              </a:ext>
            </a:extLst>
          </p:cNvPr>
          <p:cNvSpPr>
            <a:spLocks noGrp="1"/>
          </p:cNvSpPr>
          <p:nvPr>
            <p:ph type="title"/>
          </p:nvPr>
        </p:nvSpPr>
        <p:spPr>
          <a:xfrm>
            <a:off x="838200" y="365125"/>
            <a:ext cx="10515600" cy="584671"/>
          </a:xfrm>
        </p:spPr>
        <p:txBody>
          <a:bodyPr>
            <a:normAutofit fontScale="90000"/>
          </a:bodyPr>
          <a:lstStyle/>
          <a:p>
            <a:r>
              <a:rPr lang="en-IN" sz="4400" b="1" dirty="0"/>
              <a:t>Carmichael number</a:t>
            </a:r>
            <a:endParaRPr lang="en-IN" b="1" dirty="0"/>
          </a:p>
        </p:txBody>
      </p:sp>
      <p:sp>
        <p:nvSpPr>
          <p:cNvPr id="3" name="Content Placeholder 2">
            <a:extLst>
              <a:ext uri="{FF2B5EF4-FFF2-40B4-BE49-F238E27FC236}">
                <a16:creationId xmlns:a16="http://schemas.microsoft.com/office/drawing/2014/main" id="{251F970B-BF8A-7029-117D-472C0A2E0A61}"/>
              </a:ext>
            </a:extLst>
          </p:cNvPr>
          <p:cNvSpPr>
            <a:spLocks noGrp="1"/>
          </p:cNvSpPr>
          <p:nvPr>
            <p:ph idx="1"/>
          </p:nvPr>
        </p:nvSpPr>
        <p:spPr>
          <a:xfrm>
            <a:off x="838200" y="1123601"/>
            <a:ext cx="10742234" cy="3961643"/>
          </a:xfrm>
        </p:spPr>
        <p:txBody>
          <a:bodyPr>
            <a:normAutofit lnSpcReduction="10000"/>
          </a:bodyPr>
          <a:lstStyle/>
          <a:p>
            <a:r>
              <a:rPr lang="en-IN" sz="2400" dirty="0"/>
              <a:t>A Carmichael number is a composite number n that satisfies Fermat's Little Theorem for all integers a that are coprime with n. </a:t>
            </a:r>
          </a:p>
          <a:p>
            <a:r>
              <a:rPr lang="en-IN" sz="2400" dirty="0"/>
              <a:t>This means that for any a such that </a:t>
            </a:r>
            <a:r>
              <a:rPr lang="en-IN" sz="2400" dirty="0" err="1"/>
              <a:t>gcd</a:t>
            </a:r>
            <a:r>
              <a:rPr lang="en-IN" sz="2400" dirty="0"/>
              <a:t>⁡(</a:t>
            </a:r>
            <a:r>
              <a:rPr lang="en-IN" sz="2400" dirty="0" err="1"/>
              <a:t>a,n</a:t>
            </a:r>
            <a:r>
              <a:rPr lang="en-IN" sz="2400" dirty="0"/>
              <a:t>)=1 :</a:t>
            </a:r>
          </a:p>
          <a:p>
            <a:pPr marL="0" indent="0" algn="ctr">
              <a:buNone/>
            </a:pPr>
            <a:r>
              <a:rPr lang="en-IN" sz="2400" dirty="0"/>
              <a:t>     a</a:t>
            </a:r>
            <a:r>
              <a:rPr lang="en-IN" sz="2400" baseline="30000" dirty="0"/>
              <a:t>n−1</a:t>
            </a:r>
            <a:r>
              <a:rPr lang="en-IN" sz="2400" dirty="0"/>
              <a:t>≡1 (mod n) </a:t>
            </a:r>
          </a:p>
          <a:p>
            <a:r>
              <a:rPr lang="en-IN" sz="2400" dirty="0"/>
              <a:t>561 is a Carmichael number. To verify this, we need to check that for any integer a coprime with 561.</a:t>
            </a:r>
          </a:p>
          <a:p>
            <a:pPr marL="0" indent="0" algn="ctr">
              <a:buNone/>
            </a:pPr>
            <a:r>
              <a:rPr lang="en-IN" sz="2400" dirty="0"/>
              <a:t>    a</a:t>
            </a:r>
            <a:r>
              <a:rPr lang="en-IN" sz="2400" baseline="30000" dirty="0"/>
              <a:t>560</a:t>
            </a:r>
            <a:r>
              <a:rPr lang="en-IN" sz="2400" dirty="0"/>
              <a:t>≡1 (mod 561).</a:t>
            </a:r>
          </a:p>
          <a:p>
            <a:r>
              <a:rPr lang="en-IN" sz="2400" dirty="0"/>
              <a:t>561 is the product of three primes:561=3×11×17</a:t>
            </a:r>
          </a:p>
          <a:p>
            <a:r>
              <a:rPr lang="en-US" sz="2400" dirty="0"/>
              <a:t>The calculation confirms that 3</a:t>
            </a:r>
            <a:r>
              <a:rPr lang="en-US" sz="2400" baseline="30000" dirty="0"/>
              <a:t>560</a:t>
            </a:r>
            <a:r>
              <a:rPr lang="en-US" sz="2400" dirty="0"/>
              <a:t>mod=375, which does not equal 1.</a:t>
            </a:r>
            <a:endParaRPr lang="en-IN" sz="2400" dirty="0"/>
          </a:p>
        </p:txBody>
      </p:sp>
      <p:pic>
        <p:nvPicPr>
          <p:cNvPr id="5" name="Picture 4">
            <a:extLst>
              <a:ext uri="{FF2B5EF4-FFF2-40B4-BE49-F238E27FC236}">
                <a16:creationId xmlns:a16="http://schemas.microsoft.com/office/drawing/2014/main" id="{B17DD559-068F-D054-019F-F7EBE435A496}"/>
              </a:ext>
            </a:extLst>
          </p:cNvPr>
          <p:cNvPicPr>
            <a:picLocks noChangeAspect="1"/>
          </p:cNvPicPr>
          <p:nvPr/>
        </p:nvPicPr>
        <p:blipFill>
          <a:blip r:embed="rId2"/>
          <a:stretch>
            <a:fillRect/>
          </a:stretch>
        </p:blipFill>
        <p:spPr>
          <a:xfrm>
            <a:off x="629055" y="5150362"/>
            <a:ext cx="4763165" cy="1543265"/>
          </a:xfrm>
          <a:prstGeom prst="rect">
            <a:avLst/>
          </a:prstGeom>
        </p:spPr>
      </p:pic>
      <p:sp>
        <p:nvSpPr>
          <p:cNvPr id="7" name="TextBox 6">
            <a:extLst>
              <a:ext uri="{FF2B5EF4-FFF2-40B4-BE49-F238E27FC236}">
                <a16:creationId xmlns:a16="http://schemas.microsoft.com/office/drawing/2014/main" id="{A2453914-575A-C621-C769-C26FE57FD23A}"/>
              </a:ext>
            </a:extLst>
          </p:cNvPr>
          <p:cNvSpPr txBox="1"/>
          <p:nvPr/>
        </p:nvSpPr>
        <p:spPr>
          <a:xfrm>
            <a:off x="5568991" y="5425009"/>
            <a:ext cx="6491363" cy="830997"/>
          </a:xfrm>
          <a:prstGeom prst="rect">
            <a:avLst/>
          </a:prstGeom>
          <a:noFill/>
        </p:spPr>
        <p:txBody>
          <a:bodyPr wrap="square">
            <a:spAutoFit/>
          </a:bodyPr>
          <a:lstStyle/>
          <a:p>
            <a:r>
              <a:rPr lang="en-US" sz="2400" b="0" i="0" dirty="0">
                <a:solidFill>
                  <a:srgbClr val="202122"/>
                </a:solidFill>
                <a:effectLst/>
                <a:highlight>
                  <a:srgbClr val="FFFFFF"/>
                </a:highlight>
                <a:latin typeface="Arial" panose="020B0604020202020204" pitchFamily="34" charset="0"/>
              </a:rPr>
              <a:t>The first seven Carmichael numbers, from 561 to 8911:  </a:t>
            </a:r>
            <a:r>
              <a:rPr lang="en-IN" sz="2400" b="1" dirty="0">
                <a:solidFill>
                  <a:srgbClr val="202122"/>
                </a:solidFill>
                <a:highlight>
                  <a:srgbClr val="FFFFFF"/>
                </a:highlight>
                <a:latin typeface="Arial" panose="020B0604020202020204" pitchFamily="34" charset="0"/>
              </a:rPr>
              <a:t>561,1105,1729,2465,2821,6601,8911</a:t>
            </a:r>
            <a:endParaRPr lang="en-IN" sz="2400" b="1" dirty="0"/>
          </a:p>
        </p:txBody>
      </p:sp>
      <p:sp>
        <p:nvSpPr>
          <p:cNvPr id="9" name="TextBox 8">
            <a:extLst>
              <a:ext uri="{FF2B5EF4-FFF2-40B4-BE49-F238E27FC236}">
                <a16:creationId xmlns:a16="http://schemas.microsoft.com/office/drawing/2014/main" id="{7AC5AA03-D9E7-2967-5A8B-6CAECABB56A0}"/>
              </a:ext>
            </a:extLst>
          </p:cNvPr>
          <p:cNvSpPr txBox="1"/>
          <p:nvPr/>
        </p:nvSpPr>
        <p:spPr>
          <a:xfrm>
            <a:off x="5751872" y="365125"/>
            <a:ext cx="5144237" cy="369332"/>
          </a:xfrm>
          <a:prstGeom prst="rect">
            <a:avLst/>
          </a:prstGeom>
          <a:noFill/>
        </p:spPr>
        <p:txBody>
          <a:bodyPr wrap="square">
            <a:spAutoFit/>
          </a:bodyPr>
          <a:lstStyle/>
          <a:p>
            <a:r>
              <a:rPr lang="en-IN" dirty="0">
                <a:hlinkClick r:id="rId3"/>
              </a:rPr>
              <a:t>https://en.wikipedia.org/wiki/Carmichael_number</a:t>
            </a:r>
            <a:r>
              <a:rPr lang="en-IN" dirty="0"/>
              <a:t> </a:t>
            </a:r>
          </a:p>
        </p:txBody>
      </p:sp>
    </p:spTree>
    <p:extLst>
      <p:ext uri="{BB962C8B-B14F-4D97-AF65-F5344CB8AC3E}">
        <p14:creationId xmlns:p14="http://schemas.microsoft.com/office/powerpoint/2010/main" val="1500315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1980-EDC9-E670-D621-9CC41D2295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7F257F-A95D-02B5-A938-16175698DDFE}"/>
              </a:ext>
            </a:extLst>
          </p:cNvPr>
          <p:cNvSpPr>
            <a:spLocks noGrp="1"/>
          </p:cNvSpPr>
          <p:nvPr>
            <p:ph idx="1"/>
          </p:nvPr>
        </p:nvSpPr>
        <p:spPr/>
        <p:txBody>
          <a:bodyPr/>
          <a:lstStyle/>
          <a:p>
            <a:pPr algn="just"/>
            <a:r>
              <a:rPr lang="en-US" dirty="0"/>
              <a:t>Compared to a brute force recursive algorithm that could run exponential, the dynamic programming algorithm runs typically in quadratic time. </a:t>
            </a:r>
          </a:p>
          <a:p>
            <a:pPr algn="just"/>
            <a:r>
              <a:rPr lang="en-US" dirty="0"/>
              <a:t>(Recall the algorithms for the Fibonacci numbers.) </a:t>
            </a:r>
          </a:p>
          <a:p>
            <a:pPr algn="just"/>
            <a:r>
              <a:rPr lang="en-US" dirty="0"/>
              <a:t>The recursive algorithm ran in exponential time while the iterative algorithm ran in linear time. </a:t>
            </a:r>
          </a:p>
          <a:p>
            <a:pPr algn="just"/>
            <a:r>
              <a:rPr lang="en-US" dirty="0"/>
              <a:t>The space cost does increase, which is typically the size of the table. Frequently, the whole table does not have to store.</a:t>
            </a:r>
          </a:p>
          <a:p>
            <a:pPr algn="just"/>
            <a:endParaRPr lang="en-US" dirty="0"/>
          </a:p>
          <a:p>
            <a:pPr algn="just"/>
            <a:r>
              <a:rPr lang="en-US" dirty="0"/>
              <a:t> </a:t>
            </a:r>
            <a:endParaRPr lang="en-IN" dirty="0"/>
          </a:p>
        </p:txBody>
      </p:sp>
    </p:spTree>
    <p:extLst>
      <p:ext uri="{BB962C8B-B14F-4D97-AF65-F5344CB8AC3E}">
        <p14:creationId xmlns:p14="http://schemas.microsoft.com/office/powerpoint/2010/main" val="2871373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6EE5-6C8D-0E2A-83DE-C130187EB863}"/>
              </a:ext>
            </a:extLst>
          </p:cNvPr>
          <p:cNvSpPr>
            <a:spLocks noGrp="1"/>
          </p:cNvSpPr>
          <p:nvPr>
            <p:ph type="title"/>
          </p:nvPr>
        </p:nvSpPr>
        <p:spPr/>
        <p:txBody>
          <a:bodyPr/>
          <a:lstStyle/>
          <a:p>
            <a:r>
              <a:rPr lang="en-IN" dirty="0"/>
              <a:t>5.2 Binomial coefficient</a:t>
            </a:r>
          </a:p>
        </p:txBody>
      </p:sp>
      <p:sp>
        <p:nvSpPr>
          <p:cNvPr id="3" name="Content Placeholder 2">
            <a:extLst>
              <a:ext uri="{FF2B5EF4-FFF2-40B4-BE49-F238E27FC236}">
                <a16:creationId xmlns:a16="http://schemas.microsoft.com/office/drawing/2014/main" id="{0DDDD7C2-78AF-4AB1-7C31-1DCD6609B4A9}"/>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7333423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69DA2-8269-9740-A0D3-A21217914F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31798E-71C8-81B2-DA92-EB064CD791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48533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A931-DE7E-395A-6E7F-17F967448E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5F5292-BE16-816B-5AB3-265D445A259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54759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2B1B-FDE4-0E29-6C8B-28D816A42F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13F2DB-4AB6-A2C0-0975-D8C1F9FF02AF}"/>
              </a:ext>
            </a:extLst>
          </p:cNvPr>
          <p:cNvSpPr>
            <a:spLocks noGrp="1"/>
          </p:cNvSpPr>
          <p:nvPr>
            <p:ph idx="1"/>
          </p:nvPr>
        </p:nvSpPr>
        <p:spPr/>
        <p:txBody>
          <a:bodyPr/>
          <a:lstStyle/>
          <a:p>
            <a:r>
              <a:rPr lang="en-IN" dirty="0"/>
              <a:t>Box Stacking</a:t>
            </a:r>
          </a:p>
          <a:p>
            <a:r>
              <a:rPr lang="en-IN" dirty="0"/>
              <a:t>Integer Knapsack Problem (Duplicate Items Forbidden)</a:t>
            </a:r>
          </a:p>
          <a:p>
            <a:r>
              <a:rPr lang="en-IN" dirty="0"/>
              <a:t>Edit Distance</a:t>
            </a:r>
          </a:p>
          <a:p>
            <a:r>
              <a:rPr lang="en-IN" dirty="0"/>
              <a:t>Longest Increasing Subsequence(LIS)</a:t>
            </a:r>
          </a:p>
          <a:p>
            <a:r>
              <a:rPr lang="en-IN" dirty="0"/>
              <a:t>Longest Common Subsequence (LCS)</a:t>
            </a:r>
          </a:p>
          <a:p>
            <a:r>
              <a:rPr lang="en-IN" dirty="0"/>
              <a:t>Balanced Partition Problem</a:t>
            </a:r>
          </a:p>
        </p:txBody>
      </p:sp>
    </p:spTree>
    <p:extLst>
      <p:ext uri="{BB962C8B-B14F-4D97-AF65-F5344CB8AC3E}">
        <p14:creationId xmlns:p14="http://schemas.microsoft.com/office/powerpoint/2010/main" val="37315141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9356-0470-8DB1-448B-5C5BE82AE4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39D612-1AA8-F072-6850-453270CD734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3719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DE74-9499-646C-DA47-7DFDFC157BE3}"/>
              </a:ext>
            </a:extLst>
          </p:cNvPr>
          <p:cNvSpPr>
            <a:spLocks noGrp="1"/>
          </p:cNvSpPr>
          <p:nvPr>
            <p:ph type="title"/>
          </p:nvPr>
        </p:nvSpPr>
        <p:spPr/>
        <p:txBody>
          <a:bodyPr/>
          <a:lstStyle/>
          <a:p>
            <a:r>
              <a:rPr lang="en-IN" dirty="0"/>
              <a:t>Task</a:t>
            </a:r>
          </a:p>
        </p:txBody>
      </p:sp>
      <p:sp>
        <p:nvSpPr>
          <p:cNvPr id="3" name="Content Placeholder 2">
            <a:extLst>
              <a:ext uri="{FF2B5EF4-FFF2-40B4-BE49-F238E27FC236}">
                <a16:creationId xmlns:a16="http://schemas.microsoft.com/office/drawing/2014/main" id="{8A53E81E-C1FF-735C-81D1-82960107A441}"/>
              </a:ext>
            </a:extLst>
          </p:cNvPr>
          <p:cNvSpPr>
            <a:spLocks noGrp="1"/>
          </p:cNvSpPr>
          <p:nvPr>
            <p:ph idx="1"/>
          </p:nvPr>
        </p:nvSpPr>
        <p:spPr/>
        <p:txBody>
          <a:bodyPr>
            <a:normAutofit/>
          </a:bodyPr>
          <a:lstStyle/>
          <a:p>
            <a:pPr algn="ctr"/>
            <a:r>
              <a:rPr lang="en-IN" sz="3200" dirty="0"/>
              <a:t>Implement a program to test the number is prime or not using Fermat little theorem method</a:t>
            </a:r>
          </a:p>
          <a:p>
            <a:pPr marL="0" indent="0" algn="ctr">
              <a:buNone/>
            </a:pPr>
            <a:r>
              <a:rPr lang="en-IN" sz="3200"/>
              <a:t> </a:t>
            </a:r>
            <a:endParaRPr lang="en-IN" sz="3200" dirty="0"/>
          </a:p>
          <a:p>
            <a:pPr marL="0" indent="0" algn="ctr">
              <a:buNone/>
            </a:pPr>
            <a:r>
              <a:rPr lang="en-IN" sz="3200" dirty="0"/>
              <a:t>[Probabilistic technique]</a:t>
            </a:r>
          </a:p>
        </p:txBody>
      </p:sp>
    </p:spTree>
    <p:extLst>
      <p:ext uri="{BB962C8B-B14F-4D97-AF65-F5344CB8AC3E}">
        <p14:creationId xmlns:p14="http://schemas.microsoft.com/office/powerpoint/2010/main" val="349758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7347-DFBC-0E5F-A139-762781593E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226D4C-066E-6E6C-B7BE-1951F8187A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4B43664-417F-5476-DC48-8D840F78875E}"/>
              </a:ext>
            </a:extLst>
          </p:cNvPr>
          <p:cNvPicPr>
            <a:picLocks noChangeAspect="1"/>
          </p:cNvPicPr>
          <p:nvPr/>
        </p:nvPicPr>
        <p:blipFill>
          <a:blip r:embed="rId2"/>
          <a:stretch>
            <a:fillRect/>
          </a:stretch>
        </p:blipFill>
        <p:spPr>
          <a:xfrm>
            <a:off x="1350264" y="0"/>
            <a:ext cx="9491472" cy="6858000"/>
          </a:xfrm>
          <a:prstGeom prst="rect">
            <a:avLst/>
          </a:prstGeom>
        </p:spPr>
      </p:pic>
    </p:spTree>
    <p:extLst>
      <p:ext uri="{BB962C8B-B14F-4D97-AF65-F5344CB8AC3E}">
        <p14:creationId xmlns:p14="http://schemas.microsoft.com/office/powerpoint/2010/main" val="182880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B127-D4A0-141E-BB1A-32AEDD12C4E5}"/>
              </a:ext>
            </a:extLst>
          </p:cNvPr>
          <p:cNvSpPr>
            <a:spLocks noGrp="1"/>
          </p:cNvSpPr>
          <p:nvPr>
            <p:ph type="title"/>
          </p:nvPr>
        </p:nvSpPr>
        <p:spPr>
          <a:xfrm>
            <a:off x="76693" y="382823"/>
            <a:ext cx="5437730" cy="1325563"/>
          </a:xfrm>
        </p:spPr>
        <p:txBody>
          <a:bodyPr>
            <a:normAutofit fontScale="90000"/>
          </a:bodyPr>
          <a:lstStyle/>
          <a:p>
            <a:r>
              <a:rPr lang="en-IN" dirty="0"/>
              <a:t>Sieve of  Eratosthenes</a:t>
            </a:r>
            <a:br>
              <a:rPr lang="en-IN" dirty="0"/>
            </a:br>
            <a:r>
              <a:rPr lang="en-IN" sz="2400" dirty="0"/>
              <a:t>(</a:t>
            </a:r>
            <a:r>
              <a:rPr lang="pt-BR" sz="2400" b="0" i="0" dirty="0">
                <a:solidFill>
                  <a:srgbClr val="273239"/>
                </a:solidFill>
                <a:effectLst/>
                <a:highlight>
                  <a:srgbClr val="FFFFFF"/>
                </a:highlight>
                <a:latin typeface="Nunito" pitchFamily="2" charset="0"/>
              </a:rPr>
              <a:t>O(N*log(log(N)))</a:t>
            </a:r>
            <a:r>
              <a:rPr lang="en-IN" sz="2400" dirty="0"/>
              <a:t>)</a:t>
            </a:r>
            <a:endParaRPr lang="en-IN" dirty="0"/>
          </a:p>
        </p:txBody>
      </p:sp>
      <p:pic>
        <p:nvPicPr>
          <p:cNvPr id="1028" name="Picture 4" descr="Sieve-of-Eratosthenes5">
            <a:extLst>
              <a:ext uri="{FF2B5EF4-FFF2-40B4-BE49-F238E27FC236}">
                <a16:creationId xmlns:a16="http://schemas.microsoft.com/office/drawing/2014/main" id="{F336DC13-586B-5AAF-2B8C-4D65DBBDE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7379" r="13978" b="11815"/>
          <a:stretch/>
        </p:blipFill>
        <p:spPr bwMode="auto">
          <a:xfrm>
            <a:off x="23600" y="2808093"/>
            <a:ext cx="4800108" cy="2796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5C3DAEB-4B3A-F306-9DE5-D62D298DD935}"/>
              </a:ext>
            </a:extLst>
          </p:cNvPr>
          <p:cNvPicPr>
            <a:picLocks noChangeAspect="1"/>
          </p:cNvPicPr>
          <p:nvPr/>
        </p:nvPicPr>
        <p:blipFill>
          <a:blip r:embed="rId3"/>
          <a:stretch>
            <a:fillRect/>
          </a:stretch>
        </p:blipFill>
        <p:spPr>
          <a:xfrm>
            <a:off x="5138338" y="0"/>
            <a:ext cx="7053662" cy="6858000"/>
          </a:xfrm>
          <a:prstGeom prst="rect">
            <a:avLst/>
          </a:prstGeom>
        </p:spPr>
      </p:pic>
    </p:spTree>
    <p:extLst>
      <p:ext uri="{BB962C8B-B14F-4D97-AF65-F5344CB8AC3E}">
        <p14:creationId xmlns:p14="http://schemas.microsoft.com/office/powerpoint/2010/main" val="407763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8197-48C8-9714-29B7-8081BC669CC5}"/>
              </a:ext>
            </a:extLst>
          </p:cNvPr>
          <p:cNvSpPr>
            <a:spLocks noGrp="1"/>
          </p:cNvSpPr>
          <p:nvPr>
            <p:ph type="title"/>
          </p:nvPr>
        </p:nvSpPr>
        <p:spPr/>
        <p:txBody>
          <a:bodyPr/>
          <a:lstStyle/>
          <a:p>
            <a:r>
              <a:rPr lang="en-IN" dirty="0"/>
              <a:t>Task</a:t>
            </a:r>
          </a:p>
        </p:txBody>
      </p:sp>
      <p:sp>
        <p:nvSpPr>
          <p:cNvPr id="3" name="Content Placeholder 2">
            <a:extLst>
              <a:ext uri="{FF2B5EF4-FFF2-40B4-BE49-F238E27FC236}">
                <a16:creationId xmlns:a16="http://schemas.microsoft.com/office/drawing/2014/main" id="{DB7B127E-E268-DF98-2C6A-9512A59F7BBB}"/>
              </a:ext>
            </a:extLst>
          </p:cNvPr>
          <p:cNvSpPr>
            <a:spLocks noGrp="1"/>
          </p:cNvSpPr>
          <p:nvPr>
            <p:ph idx="1"/>
          </p:nvPr>
        </p:nvSpPr>
        <p:spPr>
          <a:xfrm>
            <a:off x="235975" y="2775421"/>
            <a:ext cx="3698896" cy="1413121"/>
          </a:xfrm>
        </p:spPr>
        <p:txBody>
          <a:bodyPr/>
          <a:lstStyle/>
          <a:p>
            <a:r>
              <a:rPr lang="en-IN" dirty="0"/>
              <a:t>Implement the Sieve of  Eratosthenes program</a:t>
            </a:r>
          </a:p>
        </p:txBody>
      </p:sp>
      <p:pic>
        <p:nvPicPr>
          <p:cNvPr id="5" name="Picture 4">
            <a:extLst>
              <a:ext uri="{FF2B5EF4-FFF2-40B4-BE49-F238E27FC236}">
                <a16:creationId xmlns:a16="http://schemas.microsoft.com/office/drawing/2014/main" id="{B462BA60-F39E-104C-18A7-4A475DDEADAA}"/>
              </a:ext>
            </a:extLst>
          </p:cNvPr>
          <p:cNvPicPr>
            <a:picLocks noChangeAspect="1"/>
          </p:cNvPicPr>
          <p:nvPr/>
        </p:nvPicPr>
        <p:blipFill>
          <a:blip r:embed="rId2"/>
          <a:stretch>
            <a:fillRect/>
          </a:stretch>
        </p:blipFill>
        <p:spPr>
          <a:xfrm>
            <a:off x="4219456" y="-11798"/>
            <a:ext cx="7966645" cy="6858000"/>
          </a:xfrm>
          <a:prstGeom prst="rect">
            <a:avLst/>
          </a:prstGeom>
        </p:spPr>
      </p:pic>
    </p:spTree>
    <p:extLst>
      <p:ext uri="{BB962C8B-B14F-4D97-AF65-F5344CB8AC3E}">
        <p14:creationId xmlns:p14="http://schemas.microsoft.com/office/powerpoint/2010/main" val="3575336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4C2F-B970-77A2-764A-598F145F1EEA}"/>
              </a:ext>
            </a:extLst>
          </p:cNvPr>
          <p:cNvSpPr>
            <a:spLocks noGrp="1"/>
          </p:cNvSpPr>
          <p:nvPr>
            <p:ph type="title"/>
          </p:nvPr>
        </p:nvSpPr>
        <p:spPr/>
        <p:txBody>
          <a:bodyPr/>
          <a:lstStyle/>
          <a:p>
            <a:r>
              <a:rPr lang="en-IN" dirty="0"/>
              <a:t>Segmented Sieve Algorithm</a:t>
            </a:r>
          </a:p>
        </p:txBody>
      </p:sp>
      <p:sp>
        <p:nvSpPr>
          <p:cNvPr id="3" name="Content Placeholder 2">
            <a:extLst>
              <a:ext uri="{FF2B5EF4-FFF2-40B4-BE49-F238E27FC236}">
                <a16:creationId xmlns:a16="http://schemas.microsoft.com/office/drawing/2014/main" id="{06642414-8F4F-BF87-E9CD-23D18753830B}"/>
              </a:ext>
            </a:extLst>
          </p:cNvPr>
          <p:cNvSpPr>
            <a:spLocks noGrp="1"/>
          </p:cNvSpPr>
          <p:nvPr>
            <p:ph idx="1"/>
          </p:nvPr>
        </p:nvSpPr>
        <p:spPr>
          <a:xfrm>
            <a:off x="672527" y="1825625"/>
            <a:ext cx="10931504" cy="4351338"/>
          </a:xfrm>
        </p:spPr>
        <p:txBody>
          <a:bodyPr>
            <a:normAutofit lnSpcReduction="10000"/>
          </a:bodyPr>
          <a:lstStyle/>
          <a:p>
            <a:pPr algn="just"/>
            <a:r>
              <a:rPr lang="en-US" dirty="0"/>
              <a:t>The segmented sieve algorithm is an extension of the Sieve of Eratosthenes that is used to find all primes in a given range [</a:t>
            </a:r>
            <a:r>
              <a:rPr lang="en-US" dirty="0" err="1"/>
              <a:t>low,high</a:t>
            </a:r>
            <a:r>
              <a:rPr lang="en-US" dirty="0"/>
              <a:t>]. </a:t>
            </a:r>
          </a:p>
          <a:p>
            <a:pPr algn="just"/>
            <a:r>
              <a:rPr lang="en-US" dirty="0"/>
              <a:t>It is especially useful for large ranges where the basic Sieve of Eratosthenes would require too much memory.</a:t>
            </a:r>
          </a:p>
          <a:p>
            <a:pPr marL="0" indent="0" algn="just">
              <a:buNone/>
            </a:pPr>
            <a:endParaRPr lang="en-US" dirty="0"/>
          </a:p>
          <a:p>
            <a:pPr marL="0" indent="0">
              <a:buNone/>
            </a:pPr>
            <a:r>
              <a:rPr lang="en-US" dirty="0"/>
              <a:t>Algo: The segmented sieve algorithm works in two main steps:</a:t>
            </a:r>
          </a:p>
          <a:p>
            <a:pPr>
              <a:buFont typeface="+mj-lt"/>
              <a:buAutoNum type="arabicPeriod"/>
            </a:pPr>
            <a:r>
              <a:rPr lang="en-US" sz="2400" b="1" dirty="0"/>
              <a:t>Generate all prime numbers up to sqrt (high)​</a:t>
            </a:r>
            <a:r>
              <a:rPr lang="en-US" sz="2400" dirty="0"/>
              <a:t> using the basic Sieve of Eratosthenes.</a:t>
            </a:r>
          </a:p>
          <a:p>
            <a:pPr>
              <a:buFont typeface="+mj-lt"/>
              <a:buAutoNum type="arabicPeriod"/>
            </a:pPr>
            <a:r>
              <a:rPr lang="en-US" sz="2400" b="1" dirty="0"/>
              <a:t>Use these primes to mark non-prime numbers in the range [</a:t>
            </a:r>
            <a:r>
              <a:rPr lang="en-US" sz="2400" b="1" dirty="0" err="1"/>
              <a:t>low,high</a:t>
            </a:r>
            <a:r>
              <a:rPr lang="en-US" sz="2400" b="1" dirty="0"/>
              <a:t>]</a:t>
            </a:r>
            <a:r>
              <a:rPr lang="en-US" sz="2400" dirty="0"/>
              <a:t>.</a:t>
            </a:r>
          </a:p>
          <a:p>
            <a:pPr>
              <a:buFont typeface="+mj-lt"/>
              <a:buAutoNum type="arabicPeriod"/>
            </a:pPr>
            <a:endParaRPr lang="en-US" sz="2400" dirty="0"/>
          </a:p>
          <a:p>
            <a:pPr marL="0" indent="0">
              <a:buNone/>
            </a:pPr>
            <a:r>
              <a:rPr lang="pt-BR" sz="1600" b="1" i="0" dirty="0">
                <a:solidFill>
                  <a:srgbClr val="273239"/>
                </a:solidFill>
                <a:effectLst/>
                <a:highlight>
                  <a:srgbClr val="FFFFFF"/>
                </a:highlight>
                <a:latin typeface="Nunito" pitchFamily="2" charset="0"/>
              </a:rPr>
              <a:t>O(n * ln(sqrt(n)))</a:t>
            </a:r>
            <a:endParaRPr lang="en-US" sz="2400" b="1" dirty="0"/>
          </a:p>
          <a:p>
            <a:pPr marL="0" indent="0" algn="just">
              <a:buNone/>
            </a:pPr>
            <a:endParaRPr lang="en-IN" dirty="0"/>
          </a:p>
        </p:txBody>
      </p:sp>
    </p:spTree>
    <p:extLst>
      <p:ext uri="{BB962C8B-B14F-4D97-AF65-F5344CB8AC3E}">
        <p14:creationId xmlns:p14="http://schemas.microsoft.com/office/powerpoint/2010/main" val="2642858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A384-9315-3EA2-BBD0-715BE76B53FA}"/>
              </a:ext>
            </a:extLst>
          </p:cNvPr>
          <p:cNvSpPr>
            <a:spLocks noGrp="1"/>
          </p:cNvSpPr>
          <p:nvPr>
            <p:ph type="title"/>
          </p:nvPr>
        </p:nvSpPr>
        <p:spPr>
          <a:xfrm>
            <a:off x="646111" y="452718"/>
            <a:ext cx="9404723" cy="856939"/>
          </a:xfrm>
        </p:spPr>
        <p:txBody>
          <a:bodyPr/>
          <a:lstStyle/>
          <a:p>
            <a:r>
              <a:rPr lang="en-IN" dirty="0"/>
              <a:t>Algorithm</a:t>
            </a:r>
          </a:p>
        </p:txBody>
      </p:sp>
      <p:sp>
        <p:nvSpPr>
          <p:cNvPr id="3" name="Content Placeholder 2">
            <a:extLst>
              <a:ext uri="{FF2B5EF4-FFF2-40B4-BE49-F238E27FC236}">
                <a16:creationId xmlns:a16="http://schemas.microsoft.com/office/drawing/2014/main" id="{F8EEA05F-91AD-7408-A118-3EE9D4497B93}"/>
              </a:ext>
            </a:extLst>
          </p:cNvPr>
          <p:cNvSpPr>
            <a:spLocks noGrp="1"/>
          </p:cNvSpPr>
          <p:nvPr>
            <p:ph idx="1"/>
          </p:nvPr>
        </p:nvSpPr>
        <p:spPr>
          <a:xfrm>
            <a:off x="566338" y="1309657"/>
            <a:ext cx="11067190" cy="5504097"/>
          </a:xfrm>
        </p:spPr>
        <p:txBody>
          <a:bodyPr>
            <a:normAutofit/>
          </a:bodyPr>
          <a:lstStyle/>
          <a:p>
            <a:pPr algn="just">
              <a:buFont typeface="+mj-lt"/>
              <a:buAutoNum type="arabicPeriod"/>
            </a:pPr>
            <a:r>
              <a:rPr lang="en-US" sz="1800" b="0" i="0" dirty="0" err="1">
                <a:effectLst/>
                <a:latin typeface="Mulish"/>
              </a:rPr>
              <a:t>Initialise</a:t>
            </a:r>
            <a:r>
              <a:rPr lang="en-US" sz="1800" b="0" i="0" dirty="0">
                <a:effectLst/>
                <a:latin typeface="Mulish"/>
              </a:rPr>
              <a:t> a global array, </a:t>
            </a:r>
            <a:r>
              <a:rPr lang="en-US" sz="1800" b="1" i="0" dirty="0">
                <a:effectLst/>
                <a:latin typeface="Mulish"/>
              </a:rPr>
              <a:t>primes[]</a:t>
            </a:r>
            <a:r>
              <a:rPr lang="en-US" sz="1800" b="0" i="0" dirty="0">
                <a:effectLst/>
                <a:latin typeface="Mulish"/>
              </a:rPr>
              <a:t> to store the prime numbers. </a:t>
            </a:r>
          </a:p>
          <a:p>
            <a:pPr algn="just">
              <a:buFont typeface="+mj-lt"/>
              <a:buAutoNum type="arabicPeriod"/>
            </a:pPr>
            <a:r>
              <a:rPr lang="en-US" sz="1800" b="0" i="0" dirty="0">
                <a:effectLst/>
                <a:latin typeface="Mulish"/>
              </a:rPr>
              <a:t>Define a method </a:t>
            </a:r>
            <a:r>
              <a:rPr lang="en-US" sz="1800" b="1" i="0" dirty="0" err="1">
                <a:effectLst/>
                <a:latin typeface="Mulish"/>
              </a:rPr>
              <a:t>simpleSieve</a:t>
            </a:r>
            <a:r>
              <a:rPr lang="en-US" sz="1800" b="1" i="0" dirty="0">
                <a:effectLst/>
                <a:latin typeface="Mulish"/>
              </a:rPr>
              <a:t>(int x). </a:t>
            </a:r>
            <a:r>
              <a:rPr lang="en-US" sz="1800" b="0" i="0" dirty="0">
                <a:effectLst/>
                <a:latin typeface="Mulish"/>
              </a:rPr>
              <a:t>This method appends all the prime numbers &lt;= x into </a:t>
            </a:r>
            <a:r>
              <a:rPr lang="en-US" sz="1800" b="1" i="0" dirty="0">
                <a:effectLst/>
                <a:latin typeface="Mulish"/>
              </a:rPr>
              <a:t>primes[]</a:t>
            </a:r>
            <a:r>
              <a:rPr lang="en-US" sz="1800" b="0" i="0" dirty="0">
                <a:effectLst/>
                <a:latin typeface="Mulish"/>
              </a:rPr>
              <a:t>,</a:t>
            </a:r>
            <a:r>
              <a:rPr lang="en-US" sz="1800" b="1" i="0" dirty="0">
                <a:effectLst/>
                <a:latin typeface="Mulish"/>
              </a:rPr>
              <a:t> x = floor(√N)</a:t>
            </a:r>
            <a:r>
              <a:rPr lang="en-US" sz="1800" b="0" i="0" dirty="0">
                <a:effectLst/>
                <a:latin typeface="Mulish"/>
              </a:rPr>
              <a:t>. primes[], now contain all the primes &lt;= √N.</a:t>
            </a:r>
          </a:p>
          <a:p>
            <a:pPr algn="just">
              <a:buFont typeface="+mj-lt"/>
              <a:buAutoNum type="arabicPeriod"/>
            </a:pPr>
            <a:r>
              <a:rPr lang="en-US" sz="1800" b="0" i="0" dirty="0">
                <a:effectLst/>
                <a:latin typeface="Mulish"/>
              </a:rPr>
              <a:t>Declare an empty array </a:t>
            </a:r>
            <a:r>
              <a:rPr lang="en-US" sz="1800" b="1" i="0" dirty="0">
                <a:effectLst/>
                <a:latin typeface="Mulish"/>
              </a:rPr>
              <a:t>ANS</a:t>
            </a:r>
            <a:r>
              <a:rPr lang="en-US" sz="1800" b="0" i="0" dirty="0">
                <a:effectLst/>
                <a:latin typeface="Mulish"/>
              </a:rPr>
              <a:t>. </a:t>
            </a:r>
          </a:p>
          <a:p>
            <a:pPr algn="just">
              <a:buFont typeface="+mj-lt"/>
              <a:buAutoNum type="arabicPeriod"/>
            </a:pPr>
            <a:r>
              <a:rPr lang="en-US" sz="1800" b="0" i="0" dirty="0">
                <a:effectLst/>
                <a:latin typeface="Mulish"/>
              </a:rPr>
              <a:t>The idea is to partition the interval [0, N - 1] into smaller segments of size ~√N</a:t>
            </a:r>
            <a:r>
              <a:rPr lang="en-US" sz="1800" b="1" i="0" dirty="0">
                <a:effectLst/>
                <a:latin typeface="Mulish"/>
              </a:rPr>
              <a:t>. </a:t>
            </a:r>
            <a:r>
              <a:rPr lang="en-US" sz="1800" b="0" i="0" dirty="0">
                <a:effectLst/>
                <a:latin typeface="Mulish"/>
              </a:rPr>
              <a:t>This is the point at which we optimize space complexity. This ensures that the algorithm runs for a large value of N (up to 109). </a:t>
            </a:r>
          </a:p>
          <a:p>
            <a:pPr algn="just">
              <a:buFont typeface="+mj-lt"/>
              <a:buAutoNum type="arabicPeriod"/>
            </a:pPr>
            <a:r>
              <a:rPr lang="en-US" sz="1800" b="0" i="0" dirty="0">
                <a:effectLst/>
                <a:latin typeface="Mulish"/>
              </a:rPr>
              <a:t>For partitioning, we run a loop L : 2 to N - 1, set low = L and high = L + √N - 1. We now have an interval </a:t>
            </a:r>
            <a:r>
              <a:rPr lang="en-US" sz="1800" b="1" i="0" dirty="0">
                <a:effectLst/>
                <a:latin typeface="Mulish"/>
              </a:rPr>
              <a:t>[low, high] </a:t>
            </a:r>
            <a:r>
              <a:rPr lang="en-US" sz="1800" b="0" i="0" dirty="0">
                <a:effectLst/>
                <a:latin typeface="Mulish"/>
              </a:rPr>
              <a:t>of size ~√N. We now call for </a:t>
            </a:r>
            <a:r>
              <a:rPr lang="en-US" sz="1800" b="1" i="0" dirty="0" err="1">
                <a:effectLst/>
                <a:latin typeface="Mulish"/>
              </a:rPr>
              <a:t>segmentedSieve</a:t>
            </a:r>
            <a:r>
              <a:rPr lang="en-US" sz="1800" b="1" i="0" dirty="0">
                <a:effectLst/>
                <a:latin typeface="Mulish"/>
              </a:rPr>
              <a:t>(low, high, ANS)</a:t>
            </a:r>
            <a:r>
              <a:rPr lang="en-US" sz="1800" b="0" i="0" dirty="0">
                <a:effectLst/>
                <a:latin typeface="Mulish"/>
              </a:rPr>
              <a:t> which appends all the primes in the range [low, high]. </a:t>
            </a:r>
          </a:p>
          <a:p>
            <a:pPr algn="just">
              <a:buFont typeface="+mj-lt"/>
              <a:buAutoNum type="arabicPeriod"/>
            </a:pPr>
            <a:r>
              <a:rPr lang="en-US" sz="1800" b="1" i="0" dirty="0" err="1">
                <a:effectLst/>
                <a:latin typeface="Mulish"/>
              </a:rPr>
              <a:t>segmentedSieve</a:t>
            </a:r>
            <a:r>
              <a:rPr lang="en-US" sz="1800" b="1" i="0" dirty="0">
                <a:effectLst/>
                <a:latin typeface="Mulish"/>
              </a:rPr>
              <a:t>(low, high, ANS)</a:t>
            </a:r>
            <a:r>
              <a:rPr lang="en-US" sz="1800" b="0" i="0" dirty="0">
                <a:effectLst/>
                <a:latin typeface="Mulish"/>
              </a:rPr>
              <a:t> is defined as: </a:t>
            </a:r>
          </a:p>
          <a:p>
            <a:pPr marL="742950" lvl="1" indent="-285750" algn="just">
              <a:buFont typeface="+mj-lt"/>
              <a:buAutoNum type="arabicPeriod"/>
            </a:pPr>
            <a:r>
              <a:rPr lang="en-US" b="0" i="0" dirty="0">
                <a:effectLst/>
                <a:latin typeface="Mulish"/>
              </a:rPr>
              <a:t>Initialize a local Boolean array </a:t>
            </a:r>
            <a:r>
              <a:rPr lang="en-US" b="1" i="0" dirty="0" err="1">
                <a:effectLst/>
                <a:latin typeface="Mulish"/>
              </a:rPr>
              <a:t>isPrime</a:t>
            </a:r>
            <a:r>
              <a:rPr lang="en-US" b="1" i="0" dirty="0">
                <a:effectLst/>
                <a:latin typeface="Mulish"/>
              </a:rPr>
              <a:t>[]</a:t>
            </a:r>
            <a:r>
              <a:rPr lang="en-US" b="0" i="0" dirty="0">
                <a:effectLst/>
                <a:latin typeface="Mulish"/>
              </a:rPr>
              <a:t> of length </a:t>
            </a:r>
            <a:r>
              <a:rPr lang="en-US" b="1" i="0" dirty="0">
                <a:effectLst/>
                <a:latin typeface="Mulish"/>
              </a:rPr>
              <a:t>high - low + 1 </a:t>
            </a:r>
            <a:r>
              <a:rPr lang="en-US" b="0" i="0" dirty="0">
                <a:effectLst/>
                <a:latin typeface="Mulish"/>
              </a:rPr>
              <a:t>as true. </a:t>
            </a:r>
          </a:p>
          <a:p>
            <a:pPr marL="742950" lvl="1" indent="-285750" algn="just">
              <a:buFont typeface="+mj-lt"/>
              <a:buAutoNum type="arabicPeriod"/>
            </a:pPr>
            <a:r>
              <a:rPr lang="en-US" b="0" i="0" dirty="0">
                <a:effectLst/>
                <a:latin typeface="Mulish"/>
              </a:rPr>
              <a:t>For all primes </a:t>
            </a:r>
            <a:r>
              <a:rPr lang="en-US" b="1" i="0" dirty="0">
                <a:effectLst/>
                <a:latin typeface="Mulish"/>
              </a:rPr>
              <a:t>P</a:t>
            </a:r>
            <a:r>
              <a:rPr lang="en-US" b="0" i="0" dirty="0">
                <a:effectLst/>
                <a:latin typeface="Mulish"/>
              </a:rPr>
              <a:t> in </a:t>
            </a:r>
            <a:r>
              <a:rPr lang="en-US" b="1" i="0" dirty="0">
                <a:effectLst/>
                <a:latin typeface="Mulish"/>
              </a:rPr>
              <a:t>primes[]</a:t>
            </a:r>
            <a:r>
              <a:rPr lang="en-US" b="0" i="0" dirty="0">
                <a:effectLst/>
                <a:latin typeface="Mulish"/>
              </a:rPr>
              <a:t>, we cancel out its multiples in the range [low, high], i.e. we mark them as false. The element at index 0 represents low, and the element at the last index represents high. </a:t>
            </a:r>
          </a:p>
          <a:p>
            <a:pPr marL="742950" lvl="1" indent="-285750" algn="just">
              <a:buFont typeface="+mj-lt"/>
              <a:buAutoNum type="arabicPeriod"/>
            </a:pPr>
            <a:r>
              <a:rPr lang="en-US" b="0" i="0" dirty="0">
                <a:effectLst/>
                <a:latin typeface="Mulish"/>
              </a:rPr>
              <a:t>Iterate over </a:t>
            </a:r>
            <a:r>
              <a:rPr lang="en-US" b="0" i="0" dirty="0" err="1">
                <a:effectLst/>
                <a:latin typeface="Mulish"/>
              </a:rPr>
              <a:t>isPrime</a:t>
            </a:r>
            <a:r>
              <a:rPr lang="en-US" b="0" i="0" dirty="0">
                <a:effectLst/>
                <a:latin typeface="Mulish"/>
              </a:rPr>
              <a:t>[] and append (</a:t>
            </a:r>
            <a:r>
              <a:rPr lang="en-US" b="0" i="0" dirty="0" err="1">
                <a:effectLst/>
                <a:latin typeface="Mulish"/>
              </a:rPr>
              <a:t>i</a:t>
            </a:r>
            <a:r>
              <a:rPr lang="en-US" b="0" i="0" dirty="0">
                <a:effectLst/>
                <a:latin typeface="Mulish"/>
              </a:rPr>
              <a:t> + low) if </a:t>
            </a:r>
            <a:r>
              <a:rPr lang="en-US" b="0" i="0" dirty="0" err="1">
                <a:effectLst/>
                <a:latin typeface="Mulish"/>
              </a:rPr>
              <a:t>isPrime</a:t>
            </a:r>
            <a:r>
              <a:rPr lang="en-US" b="0" i="0" dirty="0">
                <a:effectLst/>
                <a:latin typeface="Mulish"/>
              </a:rPr>
              <a:t>[</a:t>
            </a:r>
            <a:r>
              <a:rPr lang="en-US" b="0" i="0" dirty="0" err="1">
                <a:effectLst/>
                <a:latin typeface="Mulish"/>
              </a:rPr>
              <a:t>i</a:t>
            </a:r>
            <a:r>
              <a:rPr lang="en-US" b="0" i="0" dirty="0">
                <a:effectLst/>
                <a:latin typeface="Mulish"/>
              </a:rPr>
              <a:t>] is true</a:t>
            </a:r>
          </a:p>
        </p:txBody>
      </p:sp>
      <p:sp>
        <p:nvSpPr>
          <p:cNvPr id="5" name="TextBox 4">
            <a:extLst>
              <a:ext uri="{FF2B5EF4-FFF2-40B4-BE49-F238E27FC236}">
                <a16:creationId xmlns:a16="http://schemas.microsoft.com/office/drawing/2014/main" id="{AED4DD0D-5DDF-34A0-653D-04FDB4D3AB8E}"/>
              </a:ext>
            </a:extLst>
          </p:cNvPr>
          <p:cNvSpPr txBox="1"/>
          <p:nvPr/>
        </p:nvSpPr>
        <p:spPr>
          <a:xfrm>
            <a:off x="3774112" y="452718"/>
            <a:ext cx="6773933" cy="307777"/>
          </a:xfrm>
          <a:prstGeom prst="rect">
            <a:avLst/>
          </a:prstGeom>
          <a:noFill/>
        </p:spPr>
        <p:txBody>
          <a:bodyPr wrap="square">
            <a:spAutoFit/>
          </a:bodyPr>
          <a:lstStyle/>
          <a:p>
            <a:r>
              <a:rPr lang="en-IN" sz="1400" dirty="0">
                <a:hlinkClick r:id="rId2"/>
              </a:rPr>
              <a:t>https://www.naukri.com/code360/library/segmented-sieve</a:t>
            </a:r>
            <a:r>
              <a:rPr lang="en-IN" sz="1400" dirty="0"/>
              <a:t> </a:t>
            </a:r>
          </a:p>
        </p:txBody>
      </p:sp>
    </p:spTree>
    <p:extLst>
      <p:ext uri="{BB962C8B-B14F-4D97-AF65-F5344CB8AC3E}">
        <p14:creationId xmlns:p14="http://schemas.microsoft.com/office/powerpoint/2010/main" val="39674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BD20-36EE-171B-89B1-B6EBC755D3A4}"/>
              </a:ext>
            </a:extLst>
          </p:cNvPr>
          <p:cNvSpPr>
            <a:spLocks noGrp="1"/>
          </p:cNvSpPr>
          <p:nvPr>
            <p:ph type="title"/>
          </p:nvPr>
        </p:nvSpPr>
        <p:spPr/>
        <p:txBody>
          <a:bodyPr/>
          <a:lstStyle/>
          <a:p>
            <a:r>
              <a:rPr lang="en-IN" dirty="0"/>
              <a:t>Task</a:t>
            </a:r>
          </a:p>
        </p:txBody>
      </p:sp>
      <p:sp>
        <p:nvSpPr>
          <p:cNvPr id="3" name="Content Placeholder 2">
            <a:extLst>
              <a:ext uri="{FF2B5EF4-FFF2-40B4-BE49-F238E27FC236}">
                <a16:creationId xmlns:a16="http://schemas.microsoft.com/office/drawing/2014/main" id="{932F8DFE-EE83-9C10-8B20-72F853D8DEEC}"/>
              </a:ext>
            </a:extLst>
          </p:cNvPr>
          <p:cNvSpPr>
            <a:spLocks noGrp="1"/>
          </p:cNvSpPr>
          <p:nvPr>
            <p:ph idx="1"/>
          </p:nvPr>
        </p:nvSpPr>
        <p:spPr>
          <a:xfrm>
            <a:off x="112088" y="1825625"/>
            <a:ext cx="3120758" cy="4351338"/>
          </a:xfrm>
        </p:spPr>
        <p:txBody>
          <a:bodyPr/>
          <a:lstStyle/>
          <a:p>
            <a:r>
              <a:rPr lang="en-IN" dirty="0"/>
              <a:t>Implement the Segmented Sieve program</a:t>
            </a:r>
          </a:p>
        </p:txBody>
      </p:sp>
      <p:pic>
        <p:nvPicPr>
          <p:cNvPr id="5" name="Picture 4">
            <a:extLst>
              <a:ext uri="{FF2B5EF4-FFF2-40B4-BE49-F238E27FC236}">
                <a16:creationId xmlns:a16="http://schemas.microsoft.com/office/drawing/2014/main" id="{32735D8D-7082-08DF-8477-375C7EFC0761}"/>
              </a:ext>
            </a:extLst>
          </p:cNvPr>
          <p:cNvPicPr>
            <a:picLocks noChangeAspect="1"/>
          </p:cNvPicPr>
          <p:nvPr/>
        </p:nvPicPr>
        <p:blipFill>
          <a:blip r:embed="rId2"/>
          <a:stretch>
            <a:fillRect/>
          </a:stretch>
        </p:blipFill>
        <p:spPr>
          <a:xfrm>
            <a:off x="3386986" y="0"/>
            <a:ext cx="8804249" cy="6858000"/>
          </a:xfrm>
          <a:prstGeom prst="rect">
            <a:avLst/>
          </a:prstGeom>
        </p:spPr>
      </p:pic>
    </p:spTree>
    <p:extLst>
      <p:ext uri="{BB962C8B-B14F-4D97-AF65-F5344CB8AC3E}">
        <p14:creationId xmlns:p14="http://schemas.microsoft.com/office/powerpoint/2010/main" val="175645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B285-0E07-9C0A-B9F5-C3EA8804A873}"/>
              </a:ext>
            </a:extLst>
          </p:cNvPr>
          <p:cNvSpPr>
            <a:spLocks noGrp="1"/>
          </p:cNvSpPr>
          <p:nvPr>
            <p:ph type="title"/>
          </p:nvPr>
        </p:nvSpPr>
        <p:spPr/>
        <p:txBody>
          <a:bodyPr/>
          <a:lstStyle/>
          <a:p>
            <a:r>
              <a:rPr lang="en-US" dirty="0"/>
              <a:t>Sieve of Atkin</a:t>
            </a:r>
            <a:endParaRPr lang="en-IN" dirty="0"/>
          </a:p>
        </p:txBody>
      </p:sp>
      <p:sp>
        <p:nvSpPr>
          <p:cNvPr id="3" name="Content Placeholder 2">
            <a:extLst>
              <a:ext uri="{FF2B5EF4-FFF2-40B4-BE49-F238E27FC236}">
                <a16:creationId xmlns:a16="http://schemas.microsoft.com/office/drawing/2014/main" id="{6519A1FC-25F8-BE57-F40A-5086C13ED6F2}"/>
              </a:ext>
            </a:extLst>
          </p:cNvPr>
          <p:cNvSpPr>
            <a:spLocks noGrp="1"/>
          </p:cNvSpPr>
          <p:nvPr>
            <p:ph idx="1"/>
          </p:nvPr>
        </p:nvSpPr>
        <p:spPr>
          <a:xfrm>
            <a:off x="838200" y="1326776"/>
            <a:ext cx="10515600" cy="5091722"/>
          </a:xfrm>
        </p:spPr>
        <p:txBody>
          <a:bodyPr>
            <a:normAutofit/>
          </a:bodyPr>
          <a:lstStyle/>
          <a:p>
            <a:pPr marL="0" indent="0" algn="just">
              <a:buNone/>
            </a:pPr>
            <a:r>
              <a:rPr lang="en-US" dirty="0"/>
              <a:t>The Sieve of Atkin is a modern algorithm for finding all prime numbers up to a specified integer. </a:t>
            </a:r>
          </a:p>
          <a:p>
            <a:pPr marL="0" indent="0" algn="just">
              <a:buNone/>
            </a:pPr>
            <a:r>
              <a:rPr lang="en-US" dirty="0"/>
              <a:t>It is faster than the Sieve of Eratosthenes for larger ranges, but it is also more complex.</a:t>
            </a:r>
          </a:p>
          <a:p>
            <a:pPr algn="l" fontAlgn="base">
              <a:buFont typeface="Arial" panose="020B0604020202020204" pitchFamily="34" charset="0"/>
              <a:buChar char="•"/>
            </a:pPr>
            <a:r>
              <a:rPr lang="en-US" b="1" i="1" dirty="0">
                <a:effectLst/>
                <a:latin typeface="Nunito" pitchFamily="2" charset="0"/>
              </a:rPr>
              <a:t>Case 1: If limit is greater than 2 or 3:</a:t>
            </a:r>
            <a:endParaRPr lang="en-US" b="0" i="1" dirty="0">
              <a:effectLst/>
              <a:latin typeface="Nunito" pitchFamily="2" charset="0"/>
            </a:endParaRPr>
          </a:p>
          <a:p>
            <a:pPr marL="742950" lvl="1" indent="-285750" algn="l" fontAlgn="base">
              <a:buFont typeface="Arial" panose="020B0604020202020204" pitchFamily="34" charset="0"/>
              <a:buChar char="•"/>
            </a:pPr>
            <a:r>
              <a:rPr lang="en-US" b="0" i="1" dirty="0">
                <a:effectLst/>
                <a:latin typeface="Nunito" pitchFamily="2" charset="0"/>
              </a:rPr>
              <a:t>The algorithm treats 2, and 3 as special cases and just adds them to the set of primes to start with.</a:t>
            </a:r>
          </a:p>
          <a:p>
            <a:pPr algn="l" fontAlgn="base">
              <a:buFont typeface="Arial" panose="020B0604020202020204" pitchFamily="34" charset="0"/>
              <a:buChar char="•"/>
            </a:pPr>
            <a:r>
              <a:rPr lang="en-US" b="1" i="1" dirty="0">
                <a:effectLst/>
                <a:latin typeface="Nunito" pitchFamily="2" charset="0"/>
              </a:rPr>
              <a:t>Case 2: if 4x</a:t>
            </a:r>
            <a:r>
              <a:rPr lang="en-US" b="1" i="1" baseline="30000" dirty="0">
                <a:effectLst/>
                <a:latin typeface="Nunito" pitchFamily="2" charset="0"/>
              </a:rPr>
              <a:t>2</a:t>
            </a:r>
            <a:r>
              <a:rPr lang="en-US" b="1" i="1" dirty="0">
                <a:effectLst/>
                <a:latin typeface="Nunito" pitchFamily="2" charset="0"/>
              </a:rPr>
              <a:t>+y</a:t>
            </a:r>
            <a:r>
              <a:rPr lang="en-US" b="1" i="1" baseline="30000" dirty="0">
                <a:effectLst/>
                <a:latin typeface="Nunito" pitchFamily="2" charset="0"/>
              </a:rPr>
              <a:t>2</a:t>
            </a:r>
            <a:r>
              <a:rPr lang="en-US" b="1" i="1" dirty="0">
                <a:effectLst/>
                <a:latin typeface="Nunito" pitchFamily="2" charset="0"/>
              </a:rPr>
              <a:t>=n is odd </a:t>
            </a:r>
            <a:r>
              <a:rPr lang="en-US" b="0" i="1" dirty="0">
                <a:effectLst/>
                <a:latin typeface="Nunito" pitchFamily="2" charset="0"/>
              </a:rPr>
              <a:t>and</a:t>
            </a:r>
            <a:r>
              <a:rPr lang="en-US" b="1" i="1" dirty="0">
                <a:effectLst/>
                <a:latin typeface="Nunito" pitchFamily="2" charset="0"/>
              </a:rPr>
              <a:t> modulo-12 remainder is 1 or 5</a:t>
            </a:r>
            <a:endParaRPr lang="en-US" b="0" i="1" dirty="0">
              <a:effectLst/>
              <a:latin typeface="Nunito" pitchFamily="2" charset="0"/>
            </a:endParaRPr>
          </a:p>
          <a:p>
            <a:pPr marL="742950" lvl="1" indent="-285750" algn="l" fontAlgn="base">
              <a:buFont typeface="Arial" panose="020B0604020202020204" pitchFamily="34" charset="0"/>
              <a:buChar char="•"/>
            </a:pPr>
            <a:r>
              <a:rPr lang="en-US" b="0" i="1" dirty="0">
                <a:effectLst/>
                <a:latin typeface="Nunito" pitchFamily="2" charset="0"/>
              </a:rPr>
              <a:t>Since all numbers with modulo-60 remainders 1, 13, 17, 29, 37, 41, 49, or 53 have a modulo-12 remainder of 1 or 5. Therefore, for this filter as well, we have to check if the number is 1 or 5 when taken modulo with 12.</a:t>
            </a:r>
          </a:p>
          <a:p>
            <a:pPr marL="742950" lvl="1" indent="-285750" algn="l" fontAlgn="base">
              <a:buFont typeface="Arial" panose="020B0604020202020204" pitchFamily="34" charset="0"/>
              <a:buChar char="•"/>
            </a:pPr>
            <a:r>
              <a:rPr lang="en-US" b="0" i="1" dirty="0">
                <a:effectLst/>
                <a:latin typeface="Nunito" pitchFamily="2" charset="0"/>
              </a:rPr>
              <a:t>Also, These numbers are prime if and only if the number of solutions to 4x</a:t>
            </a:r>
            <a:r>
              <a:rPr lang="en-US" b="0" i="1" baseline="30000" dirty="0">
                <a:effectLst/>
                <a:latin typeface="Nunito" pitchFamily="2" charset="0"/>
              </a:rPr>
              <a:t>2</a:t>
            </a:r>
            <a:r>
              <a:rPr lang="en-US" b="0" i="1" dirty="0">
                <a:effectLst/>
                <a:latin typeface="Nunito" pitchFamily="2" charset="0"/>
              </a:rPr>
              <a:t>+y</a:t>
            </a:r>
            <a:r>
              <a:rPr lang="en-US" b="0" i="1" baseline="30000" dirty="0">
                <a:effectLst/>
                <a:latin typeface="Nunito" pitchFamily="2" charset="0"/>
              </a:rPr>
              <a:t>2</a:t>
            </a:r>
            <a:r>
              <a:rPr lang="en-US" b="0" i="1" dirty="0">
                <a:effectLst/>
                <a:latin typeface="Nunito" pitchFamily="2" charset="0"/>
              </a:rPr>
              <a:t>=n is odd and the number is square-free. </a:t>
            </a:r>
          </a:p>
          <a:p>
            <a:pPr marL="742950" lvl="1" indent="-285750" algn="l" fontAlgn="base">
              <a:buFont typeface="Arial" panose="020B0604020202020204" pitchFamily="34" charset="0"/>
              <a:buChar char="•"/>
            </a:pPr>
            <a:r>
              <a:rPr lang="en-US" b="0" i="1" dirty="0">
                <a:effectLst/>
                <a:latin typeface="Nunito" pitchFamily="2" charset="0"/>
              </a:rPr>
              <a:t>A square-free integer is one that is not divisible by any perfect square other than 1.</a:t>
            </a:r>
          </a:p>
        </p:txBody>
      </p:sp>
    </p:spTree>
    <p:extLst>
      <p:ext uri="{BB962C8B-B14F-4D97-AF65-F5344CB8AC3E}">
        <p14:creationId xmlns:p14="http://schemas.microsoft.com/office/powerpoint/2010/main" val="210973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DFEB-9043-FE75-2B0A-603AF128C7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825E57-C334-ECDB-7EF9-3A0085AA9ACB}"/>
              </a:ext>
            </a:extLst>
          </p:cNvPr>
          <p:cNvSpPr>
            <a:spLocks noGrp="1"/>
          </p:cNvSpPr>
          <p:nvPr>
            <p:ph idx="1"/>
          </p:nvPr>
        </p:nvSpPr>
        <p:spPr/>
        <p:txBody>
          <a:bodyPr/>
          <a:lstStyle/>
          <a:p>
            <a:r>
              <a:rPr lang="en-US" dirty="0"/>
              <a:t>Primality test is a test to determine whether a given number is prime or not.</a:t>
            </a:r>
          </a:p>
          <a:p>
            <a:pPr marL="0" indent="0">
              <a:buNone/>
            </a:pPr>
            <a:r>
              <a:rPr lang="en-US" dirty="0"/>
              <a:t>			Novice method</a:t>
            </a:r>
          </a:p>
          <a:p>
            <a:r>
              <a:rPr lang="en-US" dirty="0"/>
              <a:t>A simple solution is to iterate through all numbers from 2 to n-1 and for every number check if it divides n. </a:t>
            </a:r>
          </a:p>
          <a:p>
            <a:r>
              <a:rPr lang="en-US" dirty="0"/>
              <a:t>If we find any number that divides, we return false. </a:t>
            </a:r>
          </a:p>
          <a:p>
            <a:pPr lvl="1"/>
            <a:r>
              <a:rPr lang="en-IN" sz="2800" dirty="0"/>
              <a:t>Time complexity: O(n)</a:t>
            </a:r>
            <a:br>
              <a:rPr lang="en-IN" sz="2800" dirty="0"/>
            </a:br>
            <a:r>
              <a:rPr lang="en-IN" sz="2800" dirty="0"/>
              <a:t>Auxiliary Space: O(1)</a:t>
            </a:r>
          </a:p>
        </p:txBody>
      </p:sp>
    </p:spTree>
    <p:extLst>
      <p:ext uri="{BB962C8B-B14F-4D97-AF65-F5344CB8AC3E}">
        <p14:creationId xmlns:p14="http://schemas.microsoft.com/office/powerpoint/2010/main" val="1087805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D8BB-92E0-7AC5-C385-796C23D97D92}"/>
              </a:ext>
            </a:extLst>
          </p:cNvPr>
          <p:cNvSpPr>
            <a:spLocks noGrp="1"/>
          </p:cNvSpPr>
          <p:nvPr>
            <p:ph type="title"/>
          </p:nvPr>
        </p:nvSpPr>
        <p:spPr>
          <a:xfrm>
            <a:off x="838200" y="123253"/>
            <a:ext cx="10515600" cy="915035"/>
          </a:xfrm>
        </p:spPr>
        <p:txBody>
          <a:bodyPr/>
          <a:lstStyle/>
          <a:p>
            <a:r>
              <a:rPr lang="en-US" dirty="0"/>
              <a:t>Sieve of Atkin …</a:t>
            </a:r>
            <a:endParaRPr lang="en-IN" dirty="0"/>
          </a:p>
        </p:txBody>
      </p:sp>
      <p:sp>
        <p:nvSpPr>
          <p:cNvPr id="3" name="Content Placeholder 2">
            <a:extLst>
              <a:ext uri="{FF2B5EF4-FFF2-40B4-BE49-F238E27FC236}">
                <a16:creationId xmlns:a16="http://schemas.microsoft.com/office/drawing/2014/main" id="{8C126B13-09E0-13E8-A50E-6F9FF59A412D}"/>
              </a:ext>
            </a:extLst>
          </p:cNvPr>
          <p:cNvSpPr>
            <a:spLocks noGrp="1"/>
          </p:cNvSpPr>
          <p:nvPr>
            <p:ph idx="1"/>
          </p:nvPr>
        </p:nvSpPr>
        <p:spPr>
          <a:xfrm>
            <a:off x="838200" y="1156274"/>
            <a:ext cx="10515600" cy="5336601"/>
          </a:xfrm>
        </p:spPr>
        <p:txBody>
          <a:bodyPr>
            <a:normAutofit/>
          </a:bodyPr>
          <a:lstStyle/>
          <a:p>
            <a:pPr algn="l" fontAlgn="base">
              <a:buFont typeface="Arial" panose="020B0604020202020204" pitchFamily="34" charset="0"/>
              <a:buChar char="•"/>
            </a:pPr>
            <a:r>
              <a:rPr lang="en-US" b="1" i="1" dirty="0">
                <a:effectLst/>
                <a:latin typeface="Nunito" pitchFamily="2" charset="0"/>
              </a:rPr>
              <a:t>Case 3: if 3x</a:t>
            </a:r>
            <a:r>
              <a:rPr lang="en-US" b="1" i="1" baseline="30000" dirty="0">
                <a:effectLst/>
                <a:latin typeface="Nunito" pitchFamily="2" charset="0"/>
              </a:rPr>
              <a:t>2</a:t>
            </a:r>
            <a:r>
              <a:rPr lang="en-US" b="1" i="1" dirty="0">
                <a:effectLst/>
                <a:latin typeface="Nunito" pitchFamily="2" charset="0"/>
              </a:rPr>
              <a:t>+y</a:t>
            </a:r>
            <a:r>
              <a:rPr lang="en-US" b="1" i="1" baseline="30000" dirty="0">
                <a:effectLst/>
                <a:latin typeface="Nunito" pitchFamily="2" charset="0"/>
              </a:rPr>
              <a:t>2</a:t>
            </a:r>
            <a:r>
              <a:rPr lang="en-US" b="1" i="1" dirty="0">
                <a:effectLst/>
                <a:latin typeface="Nunito" pitchFamily="2" charset="0"/>
              </a:rPr>
              <a:t>=n is odd </a:t>
            </a:r>
            <a:r>
              <a:rPr lang="en-US" b="0" i="1" dirty="0">
                <a:effectLst/>
                <a:latin typeface="Nunito" pitchFamily="2" charset="0"/>
              </a:rPr>
              <a:t>and</a:t>
            </a:r>
            <a:r>
              <a:rPr lang="en-US" b="1" i="1" dirty="0">
                <a:effectLst/>
                <a:latin typeface="Nunito" pitchFamily="2" charset="0"/>
              </a:rPr>
              <a:t> modulo-6 remainder is 1</a:t>
            </a:r>
            <a:endParaRPr lang="en-US" b="0" i="1" dirty="0">
              <a:effectLst/>
              <a:latin typeface="Nunito" pitchFamily="2" charset="0"/>
            </a:endParaRPr>
          </a:p>
          <a:p>
            <a:pPr marL="742950" lvl="1" indent="-285750" algn="l" fontAlgn="base">
              <a:buFont typeface="Arial" panose="020B0604020202020204" pitchFamily="34" charset="0"/>
              <a:buChar char="•"/>
            </a:pPr>
            <a:r>
              <a:rPr lang="en-US" b="0" i="1" dirty="0">
                <a:effectLst/>
                <a:latin typeface="Nunito" pitchFamily="2" charset="0"/>
              </a:rPr>
              <a:t>All numbers with modulo-60 remainder 7, 19, 31, or 43 have a modulo-6 remainder of 1. </a:t>
            </a:r>
          </a:p>
          <a:p>
            <a:pPr marL="742950" lvl="1" indent="-285750" algn="l" fontAlgn="base">
              <a:buFont typeface="Arial" panose="020B0604020202020204" pitchFamily="34" charset="0"/>
              <a:buChar char="•"/>
            </a:pPr>
            <a:r>
              <a:rPr lang="en-US" b="0" i="1" dirty="0">
                <a:effectLst/>
                <a:latin typeface="Nunito" pitchFamily="2" charset="0"/>
              </a:rPr>
              <a:t>These numbers are prime if and only if the number of solutions to 3x</a:t>
            </a:r>
            <a:r>
              <a:rPr lang="en-US" b="0" i="1" baseline="30000" dirty="0">
                <a:effectLst/>
                <a:latin typeface="Nunito" pitchFamily="2" charset="0"/>
              </a:rPr>
              <a:t>2</a:t>
            </a:r>
            <a:r>
              <a:rPr lang="en-US" b="0" i="1" dirty="0">
                <a:effectLst/>
                <a:latin typeface="Nunito" pitchFamily="2" charset="0"/>
              </a:rPr>
              <a:t> + y</a:t>
            </a:r>
            <a:r>
              <a:rPr lang="en-US" b="0" i="1" baseline="30000" dirty="0">
                <a:effectLst/>
                <a:latin typeface="Nunito" pitchFamily="2" charset="0"/>
              </a:rPr>
              <a:t>2</a:t>
            </a:r>
            <a:r>
              <a:rPr lang="en-US" b="0" i="1" dirty="0">
                <a:effectLst/>
                <a:latin typeface="Nunito" pitchFamily="2" charset="0"/>
              </a:rPr>
              <a:t> = n is odd and the number is square-free.</a:t>
            </a:r>
          </a:p>
          <a:p>
            <a:pPr algn="l" fontAlgn="base">
              <a:buFont typeface="Arial" panose="020B0604020202020204" pitchFamily="34" charset="0"/>
              <a:buChar char="•"/>
            </a:pPr>
            <a:r>
              <a:rPr lang="en-US" b="1" i="1" dirty="0">
                <a:effectLst/>
                <a:latin typeface="Nunito" pitchFamily="2" charset="0"/>
              </a:rPr>
              <a:t>Case 4: if 3x</a:t>
            </a:r>
            <a:r>
              <a:rPr lang="en-US" b="1" i="1" baseline="30000" dirty="0">
                <a:effectLst/>
                <a:latin typeface="Nunito" pitchFamily="2" charset="0"/>
              </a:rPr>
              <a:t>2</a:t>
            </a:r>
            <a:r>
              <a:rPr lang="en-US" b="1" i="1" dirty="0">
                <a:effectLst/>
                <a:latin typeface="Nunito" pitchFamily="2" charset="0"/>
              </a:rPr>
              <a:t>-y</a:t>
            </a:r>
            <a:r>
              <a:rPr lang="en-US" b="1" i="1" baseline="30000" dirty="0">
                <a:effectLst/>
                <a:latin typeface="Nunito" pitchFamily="2" charset="0"/>
              </a:rPr>
              <a:t>2</a:t>
            </a:r>
            <a:r>
              <a:rPr lang="en-US" b="1" i="1" dirty="0">
                <a:effectLst/>
                <a:latin typeface="Nunito" pitchFamily="2" charset="0"/>
              </a:rPr>
              <a:t>=n is odd </a:t>
            </a:r>
            <a:r>
              <a:rPr lang="en-US" b="0" i="1" dirty="0">
                <a:effectLst/>
                <a:latin typeface="Nunito" pitchFamily="2" charset="0"/>
              </a:rPr>
              <a:t>and</a:t>
            </a:r>
            <a:r>
              <a:rPr lang="en-US" b="1" i="1" dirty="0">
                <a:effectLst/>
                <a:latin typeface="Nunito" pitchFamily="2" charset="0"/>
              </a:rPr>
              <a:t> modulo-12 remainder is 11</a:t>
            </a:r>
            <a:endParaRPr lang="en-US" b="0" i="1" dirty="0">
              <a:effectLst/>
              <a:latin typeface="Nunito" pitchFamily="2" charset="0"/>
            </a:endParaRPr>
          </a:p>
          <a:p>
            <a:pPr marL="742950" lvl="1" indent="-285750" algn="l" fontAlgn="base">
              <a:buFont typeface="Arial" panose="020B0604020202020204" pitchFamily="34" charset="0"/>
              <a:buChar char="•"/>
            </a:pPr>
            <a:r>
              <a:rPr lang="en-US" b="0" i="1" dirty="0">
                <a:effectLst/>
                <a:latin typeface="Nunito" pitchFamily="2" charset="0"/>
              </a:rPr>
              <a:t>All numbers with modulo-60 remainder 11, 23, 47, or 59 have a modulo-12 remainder of 11. </a:t>
            </a:r>
          </a:p>
          <a:p>
            <a:pPr marL="742950" lvl="1" indent="-285750" algn="l" fontAlgn="base">
              <a:buFont typeface="Arial" panose="020B0604020202020204" pitchFamily="34" charset="0"/>
              <a:buChar char="•"/>
            </a:pPr>
            <a:r>
              <a:rPr lang="en-US" b="0" i="1" dirty="0">
                <a:effectLst/>
                <a:latin typeface="Nunito" pitchFamily="2" charset="0"/>
              </a:rPr>
              <a:t>These numbers are prime if and only if the number of solutions to 3x</a:t>
            </a:r>
            <a:r>
              <a:rPr lang="en-US" b="0" i="1" baseline="30000" dirty="0">
                <a:effectLst/>
                <a:latin typeface="Nunito" pitchFamily="2" charset="0"/>
              </a:rPr>
              <a:t>2</a:t>
            </a:r>
            <a:r>
              <a:rPr lang="en-US" b="0" i="1" dirty="0">
                <a:effectLst/>
                <a:latin typeface="Nunito" pitchFamily="2" charset="0"/>
              </a:rPr>
              <a:t> – y</a:t>
            </a:r>
            <a:r>
              <a:rPr lang="en-US" b="0" i="1" baseline="30000" dirty="0">
                <a:effectLst/>
                <a:latin typeface="Nunito" pitchFamily="2" charset="0"/>
              </a:rPr>
              <a:t>2</a:t>
            </a:r>
            <a:r>
              <a:rPr lang="en-US" b="0" i="1" dirty="0">
                <a:effectLst/>
                <a:latin typeface="Nunito" pitchFamily="2" charset="0"/>
              </a:rPr>
              <a:t> = n is odd and the number is square-free.</a:t>
            </a:r>
          </a:p>
          <a:p>
            <a:pPr algn="l" fontAlgn="base">
              <a:buFont typeface="Arial" panose="020B0604020202020204" pitchFamily="34" charset="0"/>
              <a:buChar char="•"/>
            </a:pPr>
            <a:r>
              <a:rPr lang="en-US" b="1" i="1" dirty="0">
                <a:effectLst/>
                <a:latin typeface="Nunito" pitchFamily="2" charset="0"/>
              </a:rPr>
              <a:t>Case 5: Filtering out all the residual primes which have not yet been found</a:t>
            </a:r>
            <a:endParaRPr lang="en-US" b="0" i="1" dirty="0">
              <a:effectLst/>
              <a:latin typeface="Nunito" pitchFamily="2" charset="0"/>
            </a:endParaRPr>
          </a:p>
          <a:p>
            <a:pPr marL="742950" lvl="1" indent="-285750" algn="l" fontAlgn="base">
              <a:buFont typeface="Arial" panose="020B0604020202020204" pitchFamily="34" charset="0"/>
              <a:buChar char="•"/>
            </a:pPr>
            <a:r>
              <a:rPr lang="en-US" b="0" i="1" dirty="0">
                <a:effectLst/>
                <a:latin typeface="Nunito" pitchFamily="2" charset="0"/>
              </a:rPr>
              <a:t>Due to the filtering of the Sieve of Atkin algorithm, there might be some prime numbers who have been discarded or not found in the above cases.</a:t>
            </a:r>
          </a:p>
          <a:p>
            <a:pPr marL="742950" lvl="1" indent="-285750" algn="l" fontAlgn="base">
              <a:buFont typeface="Arial" panose="020B0604020202020204" pitchFamily="34" charset="0"/>
              <a:buChar char="•"/>
            </a:pPr>
            <a:r>
              <a:rPr lang="en-US" b="0" i="1" dirty="0">
                <a:effectLst/>
                <a:latin typeface="Nunito" pitchFamily="2" charset="0"/>
              </a:rPr>
              <a:t>So to find out those, select all non-primes within limit, and mark all their squares as non-primes.</a:t>
            </a:r>
          </a:p>
        </p:txBody>
      </p:sp>
    </p:spTree>
    <p:extLst>
      <p:ext uri="{BB962C8B-B14F-4D97-AF65-F5344CB8AC3E}">
        <p14:creationId xmlns:p14="http://schemas.microsoft.com/office/powerpoint/2010/main" val="1027562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AE770-8173-E984-0C15-25C1183CC669}"/>
              </a:ext>
            </a:extLst>
          </p:cNvPr>
          <p:cNvSpPr>
            <a:spLocks noGrp="1"/>
          </p:cNvSpPr>
          <p:nvPr>
            <p:ph type="title"/>
          </p:nvPr>
        </p:nvSpPr>
        <p:spPr>
          <a:xfrm>
            <a:off x="453272" y="376924"/>
            <a:ext cx="3462430" cy="3418901"/>
          </a:xfrm>
        </p:spPr>
        <p:txBody>
          <a:bodyPr>
            <a:normAutofit fontScale="90000"/>
          </a:bodyPr>
          <a:lstStyle/>
          <a:p>
            <a:r>
              <a:rPr lang="en-US" dirty="0"/>
              <a:t>Implement the program of </a:t>
            </a:r>
            <a:r>
              <a:rPr lang="en-US" b="1" dirty="0"/>
              <a:t>Sieve of Atkin</a:t>
            </a:r>
            <a:br>
              <a:rPr lang="en-US" b="1" dirty="0"/>
            </a:br>
            <a:br>
              <a:rPr lang="en-US" b="1" dirty="0"/>
            </a:br>
            <a:br>
              <a:rPr lang="en-IN" dirty="0"/>
            </a:br>
            <a:endParaRPr lang="en-IN" dirty="0"/>
          </a:p>
        </p:txBody>
      </p:sp>
      <p:pic>
        <p:nvPicPr>
          <p:cNvPr id="5" name="Picture 4">
            <a:extLst>
              <a:ext uri="{FF2B5EF4-FFF2-40B4-BE49-F238E27FC236}">
                <a16:creationId xmlns:a16="http://schemas.microsoft.com/office/drawing/2014/main" id="{F6DDFA36-2FF9-8D8A-4A65-505C185F2149}"/>
              </a:ext>
            </a:extLst>
          </p:cNvPr>
          <p:cNvPicPr>
            <a:picLocks noChangeAspect="1"/>
          </p:cNvPicPr>
          <p:nvPr/>
        </p:nvPicPr>
        <p:blipFill>
          <a:blip r:embed="rId2"/>
          <a:stretch>
            <a:fillRect/>
          </a:stretch>
        </p:blipFill>
        <p:spPr>
          <a:xfrm>
            <a:off x="4580860" y="-17697"/>
            <a:ext cx="7611140" cy="6858000"/>
          </a:xfrm>
          <a:prstGeom prst="rect">
            <a:avLst/>
          </a:prstGeom>
        </p:spPr>
      </p:pic>
    </p:spTree>
    <p:extLst>
      <p:ext uri="{BB962C8B-B14F-4D97-AF65-F5344CB8AC3E}">
        <p14:creationId xmlns:p14="http://schemas.microsoft.com/office/powerpoint/2010/main" val="2143030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14F2-1EC2-62A3-90EB-C94966B37B80}"/>
              </a:ext>
            </a:extLst>
          </p:cNvPr>
          <p:cNvSpPr>
            <a:spLocks noGrp="1"/>
          </p:cNvSpPr>
          <p:nvPr>
            <p:ph type="title"/>
          </p:nvPr>
        </p:nvSpPr>
        <p:spPr/>
        <p:txBody>
          <a:bodyPr/>
          <a:lstStyle/>
          <a:p>
            <a:pPr algn="ctr"/>
            <a:r>
              <a:rPr lang="en-IN" dirty="0"/>
              <a:t>Task: Solve the problems </a:t>
            </a:r>
            <a:br>
              <a:rPr lang="en-IN" dirty="0"/>
            </a:br>
            <a:r>
              <a:rPr lang="en-IN" dirty="0"/>
              <a:t>[Mansi and her series]</a:t>
            </a:r>
          </a:p>
        </p:txBody>
      </p:sp>
      <p:sp>
        <p:nvSpPr>
          <p:cNvPr id="3" name="Content Placeholder 2">
            <a:extLst>
              <a:ext uri="{FF2B5EF4-FFF2-40B4-BE49-F238E27FC236}">
                <a16:creationId xmlns:a16="http://schemas.microsoft.com/office/drawing/2014/main" id="{9F65AD76-A49C-2EEA-C52F-EAC67DF60243}"/>
              </a:ext>
            </a:extLst>
          </p:cNvPr>
          <p:cNvSpPr>
            <a:spLocks noGrp="1"/>
          </p:cNvSpPr>
          <p:nvPr>
            <p:ph idx="1"/>
          </p:nvPr>
        </p:nvSpPr>
        <p:spPr/>
        <p:txBody>
          <a:bodyPr/>
          <a:lstStyle/>
          <a:p>
            <a:endParaRPr lang="en-IN" b="1" i="0" dirty="0">
              <a:solidFill>
                <a:srgbClr val="090C10"/>
              </a:solidFill>
              <a:effectLst/>
              <a:highlight>
                <a:srgbClr val="FFFFFF"/>
              </a:highlight>
              <a:latin typeface="var(--gfg-font-secondary)"/>
            </a:endParaRPr>
          </a:p>
          <a:p>
            <a:endParaRPr lang="en-IN" b="1" dirty="0">
              <a:solidFill>
                <a:srgbClr val="090C10"/>
              </a:solidFill>
              <a:highlight>
                <a:srgbClr val="FFFFFF"/>
              </a:highlight>
              <a:latin typeface="var(--gfg-font-secondary)"/>
            </a:endParaRPr>
          </a:p>
          <a:p>
            <a:r>
              <a:rPr lang="en-IN" b="1" i="0" dirty="0">
                <a:solidFill>
                  <a:srgbClr val="090C10"/>
                </a:solidFill>
                <a:effectLst/>
                <a:highlight>
                  <a:srgbClr val="FFFFFF"/>
                </a:highlight>
                <a:latin typeface="var(--gfg-font-secondary)"/>
              </a:rPr>
              <a:t>Mansi and her series</a:t>
            </a:r>
          </a:p>
          <a:p>
            <a:pPr lvl="1"/>
            <a:r>
              <a:rPr lang="en-IN" dirty="0">
                <a:hlinkClick r:id="rId3"/>
              </a:rPr>
              <a:t>https://www.geeksforgeeks.org/problems/mansi-and-her-series4249/1</a:t>
            </a:r>
            <a:endParaRPr lang="en-IN" dirty="0"/>
          </a:p>
          <a:p>
            <a:endParaRPr lang="en-IN" dirty="0"/>
          </a:p>
        </p:txBody>
      </p:sp>
    </p:spTree>
    <p:extLst>
      <p:ext uri="{BB962C8B-B14F-4D97-AF65-F5344CB8AC3E}">
        <p14:creationId xmlns:p14="http://schemas.microsoft.com/office/powerpoint/2010/main" val="159810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E04A-E598-1E14-638D-D39D0D6AF54F}"/>
              </a:ext>
            </a:extLst>
          </p:cNvPr>
          <p:cNvSpPr>
            <a:spLocks noGrp="1"/>
          </p:cNvSpPr>
          <p:nvPr>
            <p:ph type="title"/>
          </p:nvPr>
        </p:nvSpPr>
        <p:spPr/>
        <p:txBody>
          <a:bodyPr/>
          <a:lstStyle/>
          <a:p>
            <a:pPr algn="ctr"/>
            <a:r>
              <a:rPr lang="en-IN" dirty="0"/>
              <a:t>Collections of Pens</a:t>
            </a:r>
          </a:p>
        </p:txBody>
      </p:sp>
      <p:sp>
        <p:nvSpPr>
          <p:cNvPr id="3" name="Content Placeholder 2">
            <a:extLst>
              <a:ext uri="{FF2B5EF4-FFF2-40B4-BE49-F238E27FC236}">
                <a16:creationId xmlns:a16="http://schemas.microsoft.com/office/drawing/2014/main" id="{31038EA3-1B20-B34F-962A-D8F505EC993F}"/>
              </a:ext>
            </a:extLst>
          </p:cNvPr>
          <p:cNvSpPr>
            <a:spLocks noGrp="1"/>
          </p:cNvSpPr>
          <p:nvPr>
            <p:ph idx="1"/>
          </p:nvPr>
        </p:nvSpPr>
        <p:spPr/>
        <p:txBody>
          <a:bodyPr/>
          <a:lstStyle/>
          <a:p>
            <a:pPr algn="just"/>
            <a:r>
              <a:rPr lang="en-US" b="0" i="0" dirty="0">
                <a:effectLst/>
                <a:latin typeface="Nunito" pitchFamily="2" charset="0"/>
              </a:rPr>
              <a:t>Mr. X went to a stationery shop with an amount of </a:t>
            </a:r>
            <a:r>
              <a:rPr lang="en-US" b="1" i="0" dirty="0">
                <a:effectLst/>
                <a:latin typeface="var(--gfg-font-secondary)"/>
              </a:rPr>
              <a:t>N</a:t>
            </a:r>
            <a:r>
              <a:rPr lang="en-US" b="0" i="0" dirty="0">
                <a:effectLst/>
                <a:latin typeface="Nunito" pitchFamily="2" charset="0"/>
              </a:rPr>
              <a:t> in his hand. </a:t>
            </a:r>
          </a:p>
          <a:p>
            <a:pPr algn="just"/>
            <a:r>
              <a:rPr lang="en-US" b="0" i="0" dirty="0">
                <a:effectLst/>
                <a:latin typeface="Nunito" pitchFamily="2" charset="0"/>
              </a:rPr>
              <a:t>There are </a:t>
            </a:r>
            <a:r>
              <a:rPr lang="en-US" b="1" i="0" dirty="0">
                <a:effectLst/>
                <a:latin typeface="var(--gfg-font-secondary)"/>
              </a:rPr>
              <a:t>4</a:t>
            </a:r>
            <a:r>
              <a:rPr lang="en-US" b="0" i="0" dirty="0">
                <a:effectLst/>
                <a:latin typeface="Nunito" pitchFamily="2" charset="0"/>
              </a:rPr>
              <a:t> types of pens, each of which cost </a:t>
            </a:r>
            <a:r>
              <a:rPr lang="en-US" b="1" i="0" dirty="0">
                <a:effectLst/>
                <a:latin typeface="var(--gfg-font-secondary)"/>
              </a:rPr>
              <a:t>Rs 1, Rs 2, Rs 5, Rs 10. </a:t>
            </a:r>
          </a:p>
          <a:p>
            <a:pPr algn="just"/>
            <a:r>
              <a:rPr lang="en-US" b="0" i="0" dirty="0">
                <a:effectLst/>
                <a:latin typeface="Nunito" pitchFamily="2" charset="0"/>
              </a:rPr>
              <a:t>Mr. X wants to buy a minimum number of pens, as he has limited space in his pocket but, at the same time he wants to spend all his money. </a:t>
            </a:r>
          </a:p>
          <a:p>
            <a:pPr algn="just"/>
            <a:r>
              <a:rPr lang="en-US" b="0" i="0" dirty="0">
                <a:effectLst/>
                <a:latin typeface="Nunito" pitchFamily="2" charset="0"/>
              </a:rPr>
              <a:t>The task is to find the minimum number of pens geek will buy.</a:t>
            </a:r>
          </a:p>
          <a:p>
            <a:pPr marL="0" indent="0" algn="ctr">
              <a:buNone/>
            </a:pPr>
            <a:r>
              <a:rPr lang="en-IN" dirty="0">
                <a:hlinkClick r:id="rId2"/>
              </a:rPr>
              <a:t>https://www.geeksforgeeks.org/problems/geek-and-pens/0</a:t>
            </a:r>
            <a:r>
              <a:rPr lang="en-US" dirty="0">
                <a:solidFill>
                  <a:srgbClr val="1E2229"/>
                </a:solidFill>
                <a:latin typeface="Nunito" pitchFamily="2" charset="0"/>
              </a:rPr>
              <a:t> </a:t>
            </a:r>
            <a:endParaRPr lang="en-IN" dirty="0"/>
          </a:p>
        </p:txBody>
      </p:sp>
    </p:spTree>
    <p:extLst>
      <p:ext uri="{BB962C8B-B14F-4D97-AF65-F5344CB8AC3E}">
        <p14:creationId xmlns:p14="http://schemas.microsoft.com/office/powerpoint/2010/main" val="1625338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E04A-E598-1E14-638D-D39D0D6AF54F}"/>
              </a:ext>
            </a:extLst>
          </p:cNvPr>
          <p:cNvSpPr>
            <a:spLocks noGrp="1"/>
          </p:cNvSpPr>
          <p:nvPr>
            <p:ph type="title"/>
          </p:nvPr>
        </p:nvSpPr>
        <p:spPr/>
        <p:txBody>
          <a:bodyPr/>
          <a:lstStyle/>
          <a:p>
            <a:pPr algn="ctr"/>
            <a:r>
              <a:rPr lang="en-IN" dirty="0"/>
              <a:t>Next prime palindrome</a:t>
            </a:r>
          </a:p>
        </p:txBody>
      </p:sp>
      <p:sp>
        <p:nvSpPr>
          <p:cNvPr id="3" name="Content Placeholder 2">
            <a:extLst>
              <a:ext uri="{FF2B5EF4-FFF2-40B4-BE49-F238E27FC236}">
                <a16:creationId xmlns:a16="http://schemas.microsoft.com/office/drawing/2014/main" id="{31038EA3-1B20-B34F-962A-D8F505EC993F}"/>
              </a:ext>
            </a:extLst>
          </p:cNvPr>
          <p:cNvSpPr>
            <a:spLocks noGrp="1"/>
          </p:cNvSpPr>
          <p:nvPr>
            <p:ph idx="1"/>
          </p:nvPr>
        </p:nvSpPr>
        <p:spPr/>
        <p:txBody>
          <a:bodyPr/>
          <a:lstStyle/>
          <a:p>
            <a:r>
              <a:rPr lang="en-US" b="0" i="0" dirty="0">
                <a:effectLst/>
                <a:latin typeface="Nunito" pitchFamily="2" charset="0"/>
              </a:rPr>
              <a:t>You will be given a positive integer </a:t>
            </a:r>
            <a:r>
              <a:rPr lang="en-US" b="1" i="0" dirty="0">
                <a:effectLst/>
                <a:latin typeface="var(--gfg-font-secondary)"/>
              </a:rPr>
              <a:t>N</a:t>
            </a:r>
            <a:r>
              <a:rPr lang="en-US" b="0" i="0" dirty="0">
                <a:effectLst/>
                <a:latin typeface="Nunito" pitchFamily="2" charset="0"/>
              </a:rPr>
              <a:t>. </a:t>
            </a:r>
          </a:p>
          <a:p>
            <a:r>
              <a:rPr lang="en-US" b="0" i="0" dirty="0">
                <a:effectLst/>
                <a:latin typeface="Nunito" pitchFamily="2" charset="0"/>
              </a:rPr>
              <a:t>Your task is to find the smallest number </a:t>
            </a:r>
          </a:p>
          <a:p>
            <a:r>
              <a:rPr lang="en-US" b="0" i="0" dirty="0">
                <a:effectLst/>
                <a:latin typeface="Nunito" pitchFamily="2" charset="0"/>
              </a:rPr>
              <a:t>greater than or equal to </a:t>
            </a:r>
            <a:r>
              <a:rPr lang="en-US" b="1" i="0" dirty="0">
                <a:effectLst/>
                <a:latin typeface="var(--gfg-font-secondary)"/>
              </a:rPr>
              <a:t>N</a:t>
            </a:r>
            <a:r>
              <a:rPr lang="en-US" b="0" i="0" dirty="0">
                <a:effectLst/>
                <a:latin typeface="Nunito" pitchFamily="2" charset="0"/>
              </a:rPr>
              <a:t> </a:t>
            </a:r>
          </a:p>
          <a:p>
            <a:r>
              <a:rPr lang="en-US" b="0" i="0" dirty="0">
                <a:effectLst/>
                <a:latin typeface="Nunito" pitchFamily="2" charset="0"/>
              </a:rPr>
              <a:t>that is a prime and a palindrome.</a:t>
            </a:r>
          </a:p>
          <a:p>
            <a:endParaRPr lang="en-US" b="0" i="0" dirty="0">
              <a:solidFill>
                <a:srgbClr val="1E2229"/>
              </a:solidFill>
              <a:effectLst/>
              <a:latin typeface="Nunito" pitchFamily="2" charset="0"/>
            </a:endParaRPr>
          </a:p>
          <a:p>
            <a:pPr lvl="1"/>
            <a:r>
              <a:rPr lang="en-IN" dirty="0">
                <a:hlinkClick r:id="rId2"/>
              </a:rPr>
              <a:t>https://www.geeksforgeeks.org/problems/next-prime-palindrome4153/1</a:t>
            </a:r>
            <a:r>
              <a:rPr lang="en-US" dirty="0">
                <a:solidFill>
                  <a:srgbClr val="1E2229"/>
                </a:solidFill>
                <a:latin typeface="Nunito" pitchFamily="2" charset="0"/>
              </a:rPr>
              <a:t> </a:t>
            </a:r>
            <a:endParaRPr lang="en-IN" dirty="0"/>
          </a:p>
        </p:txBody>
      </p:sp>
    </p:spTree>
    <p:extLst>
      <p:ext uri="{BB962C8B-B14F-4D97-AF65-F5344CB8AC3E}">
        <p14:creationId xmlns:p14="http://schemas.microsoft.com/office/powerpoint/2010/main" val="305870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76BE-F992-D5A1-3842-CADD4D2F1A1D}"/>
              </a:ext>
            </a:extLst>
          </p:cNvPr>
          <p:cNvSpPr>
            <a:spLocks noGrp="1"/>
          </p:cNvSpPr>
          <p:nvPr>
            <p:ph type="ctrTitle"/>
          </p:nvPr>
        </p:nvSpPr>
        <p:spPr/>
        <p:txBody>
          <a:bodyPr>
            <a:normAutofit/>
          </a:bodyPr>
          <a:lstStyle/>
          <a:p>
            <a:r>
              <a:rPr lang="en-IN" sz="4400" dirty="0"/>
              <a:t>Unit III</a:t>
            </a:r>
            <a:br>
              <a:rPr lang="en-IN" sz="4400" dirty="0"/>
            </a:br>
            <a:br>
              <a:rPr lang="en-IN" sz="4400" dirty="0"/>
            </a:br>
            <a:r>
              <a:rPr lang="en-IN" sz="4400" dirty="0"/>
              <a:t>[Recursion and Advanced Techniques]</a:t>
            </a:r>
          </a:p>
        </p:txBody>
      </p:sp>
      <p:sp>
        <p:nvSpPr>
          <p:cNvPr id="3" name="Subtitle 2">
            <a:extLst>
              <a:ext uri="{FF2B5EF4-FFF2-40B4-BE49-F238E27FC236}">
                <a16:creationId xmlns:a16="http://schemas.microsoft.com/office/drawing/2014/main" id="{9F16E965-85AE-02D8-F35C-90A3F4F77B3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3882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1ECB-0163-24AA-65B8-2EFEAD6A11A2}"/>
              </a:ext>
            </a:extLst>
          </p:cNvPr>
          <p:cNvSpPr>
            <a:spLocks noGrp="1"/>
          </p:cNvSpPr>
          <p:nvPr>
            <p:ph type="title"/>
          </p:nvPr>
        </p:nvSpPr>
        <p:spPr/>
        <p:txBody>
          <a:bodyPr/>
          <a:lstStyle/>
          <a:p>
            <a:r>
              <a:rPr lang="en-US" dirty="0"/>
              <a:t>Introduction to recursion</a:t>
            </a:r>
            <a:endParaRPr lang="en-IN" dirty="0"/>
          </a:p>
        </p:txBody>
      </p:sp>
      <p:sp>
        <p:nvSpPr>
          <p:cNvPr id="3" name="Content Placeholder 2">
            <a:extLst>
              <a:ext uri="{FF2B5EF4-FFF2-40B4-BE49-F238E27FC236}">
                <a16:creationId xmlns:a16="http://schemas.microsoft.com/office/drawing/2014/main" id="{1185264F-6926-07BA-3A10-FCCA87C258A0}"/>
              </a:ext>
            </a:extLst>
          </p:cNvPr>
          <p:cNvSpPr>
            <a:spLocks noGrp="1"/>
          </p:cNvSpPr>
          <p:nvPr>
            <p:ph idx="1"/>
          </p:nvPr>
        </p:nvSpPr>
        <p:spPr/>
        <p:txBody>
          <a:bodyPr/>
          <a:lstStyle/>
          <a:p>
            <a:pPr algn="just"/>
            <a:r>
              <a:rPr lang="en-US" dirty="0">
                <a:latin typeface="Nunito" pitchFamily="2" charset="0"/>
              </a:rPr>
              <a:t>Recursion means "defining a problem in terms of itself". This can be a very powerful tool in writing algorithms. Recursion comes directly from Mathematics, where there are many examples of expressions written in terms of themselves. For example, the Fibonacci sequence is defined as: F(</a:t>
            </a:r>
            <a:r>
              <a:rPr lang="en-US" dirty="0" err="1">
                <a:latin typeface="Nunito" pitchFamily="2" charset="0"/>
              </a:rPr>
              <a:t>i</a:t>
            </a:r>
            <a:r>
              <a:rPr lang="en-US" dirty="0">
                <a:latin typeface="Nunito" pitchFamily="2" charset="0"/>
              </a:rPr>
              <a:t>) = F(i-1) + F(i-2)</a:t>
            </a:r>
          </a:p>
          <a:p>
            <a:pPr algn="just"/>
            <a:r>
              <a:rPr lang="en-US" dirty="0">
                <a:latin typeface="Nunito" pitchFamily="2" charset="0"/>
              </a:rPr>
              <a:t>Recursion is an amazing technique with the help of which we can reduce the length of our code and make it easier to read and write.</a:t>
            </a:r>
            <a:endParaRPr lang="en-IN" dirty="0">
              <a:latin typeface="Nunito" pitchFamily="2" charset="0"/>
            </a:endParaRPr>
          </a:p>
        </p:txBody>
      </p:sp>
      <p:sp>
        <p:nvSpPr>
          <p:cNvPr id="5" name="TextBox 4">
            <a:extLst>
              <a:ext uri="{FF2B5EF4-FFF2-40B4-BE49-F238E27FC236}">
                <a16:creationId xmlns:a16="http://schemas.microsoft.com/office/drawing/2014/main" id="{9338FBD3-F27D-3A3C-BD2F-4710E2E61289}"/>
              </a:ext>
            </a:extLst>
          </p:cNvPr>
          <p:cNvSpPr txBox="1"/>
          <p:nvPr/>
        </p:nvSpPr>
        <p:spPr>
          <a:xfrm>
            <a:off x="75216" y="6176963"/>
            <a:ext cx="11841479" cy="646331"/>
          </a:xfrm>
          <a:prstGeom prst="rect">
            <a:avLst/>
          </a:prstGeom>
          <a:noFill/>
        </p:spPr>
        <p:txBody>
          <a:bodyPr wrap="square">
            <a:spAutoFit/>
          </a:bodyPr>
          <a:lstStyle/>
          <a:p>
            <a:r>
              <a:rPr lang="en-IN" dirty="0">
                <a:hlinkClick r:id="rId2"/>
              </a:rPr>
              <a:t>https://users.cs.utah.edu/~germain/PPS/Topics/recursion.html#:~:text=Recursion%20means%20%22defining%20a%20problem,%2B%20F(i%2D2)</a:t>
            </a:r>
            <a:r>
              <a:rPr lang="en-IN" dirty="0"/>
              <a:t> </a:t>
            </a:r>
          </a:p>
        </p:txBody>
      </p:sp>
    </p:spTree>
    <p:extLst>
      <p:ext uri="{BB962C8B-B14F-4D97-AF65-F5344CB8AC3E}">
        <p14:creationId xmlns:p14="http://schemas.microsoft.com/office/powerpoint/2010/main" val="1280868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0615-60DD-CF78-854E-770076FA3D47}"/>
              </a:ext>
            </a:extLst>
          </p:cNvPr>
          <p:cNvSpPr>
            <a:spLocks noGrp="1"/>
          </p:cNvSpPr>
          <p:nvPr>
            <p:ph type="title"/>
          </p:nvPr>
        </p:nvSpPr>
        <p:spPr/>
        <p:txBody>
          <a:bodyPr/>
          <a:lstStyle/>
          <a:p>
            <a:r>
              <a:rPr lang="en-IN" b="1" i="0" dirty="0">
                <a:solidFill>
                  <a:srgbClr val="273239"/>
                </a:solidFill>
                <a:effectLst/>
                <a:highlight>
                  <a:srgbClr val="FFFFFF"/>
                </a:highlight>
                <a:latin typeface="Nunito" pitchFamily="2" charset="0"/>
              </a:rPr>
              <a:t>A Mathematical Interpretation</a:t>
            </a:r>
            <a:endParaRPr lang="en-IN" dirty="0"/>
          </a:p>
        </p:txBody>
      </p:sp>
      <p:sp>
        <p:nvSpPr>
          <p:cNvPr id="3" name="Content Placeholder 2">
            <a:extLst>
              <a:ext uri="{FF2B5EF4-FFF2-40B4-BE49-F238E27FC236}">
                <a16:creationId xmlns:a16="http://schemas.microsoft.com/office/drawing/2014/main" id="{B14FD488-623A-C9EC-35C5-BB868E7685EB}"/>
              </a:ext>
            </a:extLst>
          </p:cNvPr>
          <p:cNvSpPr>
            <a:spLocks noGrp="1"/>
          </p:cNvSpPr>
          <p:nvPr>
            <p:ph idx="1"/>
          </p:nvPr>
        </p:nvSpPr>
        <p:spPr/>
        <p:txBody>
          <a:bodyPr/>
          <a:lstStyle/>
          <a:p>
            <a:pPr marL="0" indent="0" algn="l" fontAlgn="base">
              <a:buNone/>
            </a:pPr>
            <a:r>
              <a:rPr lang="en-US" dirty="0">
                <a:latin typeface="Nunito" pitchFamily="2" charset="0"/>
              </a:rPr>
              <a:t>approach(1) – Simply adding one by one</a:t>
            </a:r>
          </a:p>
          <a:p>
            <a:pPr algn="l" fontAlgn="base"/>
            <a:r>
              <a:rPr lang="en-US" dirty="0">
                <a:latin typeface="Nunito" pitchFamily="2" charset="0"/>
              </a:rPr>
              <a:t>f(n) = 1 + 2 + 3 +……..+ n</a:t>
            </a:r>
          </a:p>
          <a:p>
            <a:endParaRPr lang="en-IN" dirty="0">
              <a:latin typeface="Nunito" pitchFamily="2" charset="0"/>
            </a:endParaRPr>
          </a:p>
          <a:p>
            <a:pPr marL="0" indent="0" algn="l" fontAlgn="base">
              <a:buNone/>
            </a:pPr>
            <a:r>
              <a:rPr lang="pt-BR" dirty="0">
                <a:latin typeface="Nunito" pitchFamily="2" charset="0"/>
              </a:rPr>
              <a:t>approach(2) – Recursive adding </a:t>
            </a:r>
          </a:p>
          <a:p>
            <a:pPr algn="l" fontAlgn="base"/>
            <a:r>
              <a:rPr lang="pt-BR" dirty="0">
                <a:latin typeface="Nunito" pitchFamily="2" charset="0"/>
              </a:rPr>
              <a:t>f(n) = 1                  n=1</a:t>
            </a:r>
          </a:p>
          <a:p>
            <a:pPr algn="l" fontAlgn="base"/>
            <a:r>
              <a:rPr lang="pt-BR" dirty="0">
                <a:latin typeface="Nunito" pitchFamily="2" charset="0"/>
              </a:rPr>
              <a:t>f(n) = n + f(n-1)    n&gt;1</a:t>
            </a:r>
          </a:p>
          <a:p>
            <a:endParaRPr lang="en-IN" dirty="0"/>
          </a:p>
        </p:txBody>
      </p:sp>
      <p:sp>
        <p:nvSpPr>
          <p:cNvPr id="4" name="Speech Bubble: Oval 3">
            <a:extLst>
              <a:ext uri="{FF2B5EF4-FFF2-40B4-BE49-F238E27FC236}">
                <a16:creationId xmlns:a16="http://schemas.microsoft.com/office/drawing/2014/main" id="{5F77CD52-D9EA-DB19-F9D0-5ADCC911F515}"/>
              </a:ext>
            </a:extLst>
          </p:cNvPr>
          <p:cNvSpPr/>
          <p:nvPr/>
        </p:nvSpPr>
        <p:spPr>
          <a:xfrm>
            <a:off x="6725265" y="3274142"/>
            <a:ext cx="2943778" cy="707923"/>
          </a:xfrm>
          <a:prstGeom prst="wedgeEllipseCallout">
            <a:avLst>
              <a:gd name="adj1" fmla="val -115222"/>
              <a:gd name="adj2" fmla="val 6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 condition</a:t>
            </a:r>
            <a:endParaRPr lang="en-IN" dirty="0"/>
          </a:p>
        </p:txBody>
      </p:sp>
    </p:spTree>
    <p:extLst>
      <p:ext uri="{BB962C8B-B14F-4D97-AF65-F5344CB8AC3E}">
        <p14:creationId xmlns:p14="http://schemas.microsoft.com/office/powerpoint/2010/main" val="15910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07E1-59BB-90BF-F9C3-40C1F03F9931}"/>
              </a:ext>
            </a:extLst>
          </p:cNvPr>
          <p:cNvSpPr>
            <a:spLocks noGrp="1"/>
          </p:cNvSpPr>
          <p:nvPr>
            <p:ph type="title"/>
          </p:nvPr>
        </p:nvSpPr>
        <p:spPr/>
        <p:txBody>
          <a:bodyPr/>
          <a:lstStyle/>
          <a:p>
            <a:r>
              <a:rPr lang="en-US" b="1" i="0" dirty="0">
                <a:solidFill>
                  <a:srgbClr val="000000"/>
                </a:solidFill>
                <a:effectLst/>
                <a:latin typeface="Times New Roman" panose="02020603050405020304" pitchFamily="18" charset="0"/>
              </a:rPr>
              <a:t>Why Recursion Works</a:t>
            </a:r>
            <a:endParaRPr lang="en-IN" dirty="0"/>
          </a:p>
        </p:txBody>
      </p:sp>
      <p:sp>
        <p:nvSpPr>
          <p:cNvPr id="3" name="Content Placeholder 2">
            <a:extLst>
              <a:ext uri="{FF2B5EF4-FFF2-40B4-BE49-F238E27FC236}">
                <a16:creationId xmlns:a16="http://schemas.microsoft.com/office/drawing/2014/main" id="{92B7EEA6-265F-6976-DA22-CFAB02F03798}"/>
              </a:ext>
            </a:extLst>
          </p:cNvPr>
          <p:cNvSpPr>
            <a:spLocks noGrp="1"/>
          </p:cNvSpPr>
          <p:nvPr>
            <p:ph idx="1"/>
          </p:nvPr>
        </p:nvSpPr>
        <p:spPr/>
        <p:txBody>
          <a:bodyPr/>
          <a:lstStyle/>
          <a:p>
            <a:r>
              <a:rPr lang="en-US" dirty="0">
                <a:latin typeface="Nunito" pitchFamily="2" charset="0"/>
              </a:rPr>
              <a:t>In a recursive algorithm, the computer "remembers" every previous state of the problem. This information is "held" by the computer on the "activation stack" (i.e., inside of each functions workspace).</a:t>
            </a:r>
          </a:p>
          <a:p>
            <a:r>
              <a:rPr lang="en-US" dirty="0">
                <a:latin typeface="Nunito" pitchFamily="2" charset="0"/>
              </a:rPr>
              <a:t>Every function has its own workspace PER CALL of the function.</a:t>
            </a:r>
          </a:p>
          <a:p>
            <a:endParaRPr lang="en-IN" dirty="0"/>
          </a:p>
        </p:txBody>
      </p:sp>
    </p:spTree>
    <p:extLst>
      <p:ext uri="{BB962C8B-B14F-4D97-AF65-F5344CB8AC3E}">
        <p14:creationId xmlns:p14="http://schemas.microsoft.com/office/powerpoint/2010/main" val="318114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CFC52-F247-8B85-22C9-104E181276BF}"/>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How memory is allocated to different function calls in recursion?</a:t>
            </a:r>
            <a:r>
              <a:rPr lang="en-US" b="0" i="0" dirty="0">
                <a:solidFill>
                  <a:srgbClr val="273239"/>
                </a:solidFill>
                <a:effectLst/>
                <a:highlight>
                  <a:srgbClr val="FFFFFF"/>
                </a:highlight>
                <a:latin typeface="Nunito" pitchFamily="2" charset="0"/>
              </a:rPr>
              <a:t> </a:t>
            </a:r>
            <a:endParaRPr lang="en-IN" dirty="0"/>
          </a:p>
        </p:txBody>
      </p:sp>
      <p:sp>
        <p:nvSpPr>
          <p:cNvPr id="3" name="Content Placeholder 2">
            <a:extLst>
              <a:ext uri="{FF2B5EF4-FFF2-40B4-BE49-F238E27FC236}">
                <a16:creationId xmlns:a16="http://schemas.microsoft.com/office/drawing/2014/main" id="{8F44CB31-FDA0-05F2-58C2-2850864EB2D3}"/>
              </a:ext>
            </a:extLst>
          </p:cNvPr>
          <p:cNvSpPr>
            <a:spLocks noGrp="1"/>
          </p:cNvSpPr>
          <p:nvPr>
            <p:ph idx="1"/>
          </p:nvPr>
        </p:nvSpPr>
        <p:spPr/>
        <p:txBody>
          <a:bodyPr/>
          <a:lstStyle/>
          <a:p>
            <a:pPr algn="just"/>
            <a:r>
              <a:rPr lang="en-US" dirty="0">
                <a:latin typeface="Nunito" pitchFamily="2" charset="0"/>
              </a:rPr>
              <a:t>When any function is called from main(), the memory is allocated to it on the stack. </a:t>
            </a:r>
          </a:p>
          <a:p>
            <a:pPr algn="just"/>
            <a:r>
              <a:rPr lang="en-US" dirty="0">
                <a:latin typeface="Nunito" pitchFamily="2" charset="0"/>
              </a:rPr>
              <a:t>A recursive function calls itself, the memory for a called function is allocated on top of memory allocated to the calling function and a different copy of local variables is created for each function call. </a:t>
            </a:r>
          </a:p>
          <a:p>
            <a:pPr algn="just"/>
            <a:r>
              <a:rPr lang="en-US" dirty="0">
                <a:latin typeface="Nunito" pitchFamily="2" charset="0"/>
              </a:rPr>
              <a:t>When the base case is reached, the function returns its value to the function by whom it is called and memory is de-allocated and the process continues.</a:t>
            </a:r>
            <a:endParaRPr lang="en-IN" dirty="0">
              <a:latin typeface="Nunito" pitchFamily="2" charset="0"/>
            </a:endParaRPr>
          </a:p>
        </p:txBody>
      </p:sp>
    </p:spTree>
    <p:extLst>
      <p:ext uri="{BB962C8B-B14F-4D97-AF65-F5344CB8AC3E}">
        <p14:creationId xmlns:p14="http://schemas.microsoft.com/office/powerpoint/2010/main" val="226023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9E79-1E64-1BB8-27B3-6BF9D83C3265}"/>
              </a:ext>
            </a:extLst>
          </p:cNvPr>
          <p:cNvSpPr>
            <a:spLocks noGrp="1"/>
          </p:cNvSpPr>
          <p:nvPr>
            <p:ph type="title"/>
          </p:nvPr>
        </p:nvSpPr>
        <p:spPr/>
        <p:txBody>
          <a:bodyPr/>
          <a:lstStyle/>
          <a:p>
            <a:r>
              <a:rPr lang="en-IN" dirty="0"/>
              <a:t>O(sqrt(n)) Algorithm for Primality Testing</a:t>
            </a:r>
          </a:p>
        </p:txBody>
      </p:sp>
      <p:sp>
        <p:nvSpPr>
          <p:cNvPr id="3" name="Content Placeholder 2">
            <a:extLst>
              <a:ext uri="{FF2B5EF4-FFF2-40B4-BE49-F238E27FC236}">
                <a16:creationId xmlns:a16="http://schemas.microsoft.com/office/drawing/2014/main" id="{ACD2A094-BC00-8A7A-1432-7E87B22F09E0}"/>
              </a:ext>
            </a:extLst>
          </p:cNvPr>
          <p:cNvSpPr>
            <a:spLocks noGrp="1"/>
          </p:cNvSpPr>
          <p:nvPr>
            <p:ph idx="1"/>
          </p:nvPr>
        </p:nvSpPr>
        <p:spPr/>
        <p:txBody>
          <a:bodyPr numCol="2">
            <a:normAutofit/>
          </a:bodyPr>
          <a:lstStyle/>
          <a:p>
            <a:pPr marL="0" indent="0">
              <a:buNone/>
            </a:pPr>
            <a:endParaRPr lang="en-US" dirty="0"/>
          </a:p>
          <a:p>
            <a:pPr marL="0" indent="0">
              <a:buNone/>
            </a:pPr>
            <a:r>
              <a:rPr lang="en-US" dirty="0"/>
              <a:t>def </a:t>
            </a:r>
            <a:r>
              <a:rPr lang="en-US" dirty="0" err="1"/>
              <a:t>isPrime</a:t>
            </a:r>
            <a:r>
              <a:rPr lang="en-US" dirty="0"/>
              <a:t>(n):</a:t>
            </a:r>
          </a:p>
          <a:p>
            <a:pPr marL="0" indent="0">
              <a:buNone/>
            </a:pPr>
            <a:r>
              <a:rPr lang="en-US" dirty="0"/>
              <a:t>    if n &lt; 2: return False</a:t>
            </a:r>
          </a:p>
          <a:p>
            <a:pPr marL="0" indent="0">
              <a:buNone/>
            </a:pPr>
            <a:r>
              <a:rPr lang="en-US" dirty="0"/>
              <a:t>    for </a:t>
            </a:r>
            <a:r>
              <a:rPr lang="en-US" dirty="0" err="1"/>
              <a:t>i</a:t>
            </a:r>
            <a:r>
              <a:rPr lang="en-US" dirty="0"/>
              <a:t> in </a:t>
            </a:r>
            <a:r>
              <a:rPr lang="en-US" dirty="0" err="1"/>
              <a:t>xrange</a:t>
            </a:r>
            <a:r>
              <a:rPr lang="en-US" dirty="0"/>
              <a:t>(2, n):   </a:t>
            </a:r>
          </a:p>
          <a:p>
            <a:pPr marL="0" indent="0">
              <a:buNone/>
            </a:pPr>
            <a:r>
              <a:rPr lang="en-US" dirty="0">
                <a:solidFill>
                  <a:schemeClr val="accent6">
                    <a:lumMod val="75000"/>
                  </a:schemeClr>
                </a:solidFill>
              </a:rPr>
              <a:t># from 2 to n-1</a:t>
            </a:r>
          </a:p>
          <a:p>
            <a:pPr marL="0" indent="0">
              <a:buNone/>
            </a:pPr>
            <a:r>
              <a:rPr lang="en-US" dirty="0"/>
              <a:t>        if n % </a:t>
            </a:r>
            <a:r>
              <a:rPr lang="en-US" dirty="0" err="1"/>
              <a:t>i</a:t>
            </a:r>
            <a:r>
              <a:rPr lang="en-US" dirty="0"/>
              <a:t> == 0:       </a:t>
            </a:r>
          </a:p>
          <a:p>
            <a:pPr marL="0" indent="0">
              <a:buNone/>
            </a:pPr>
            <a:r>
              <a:rPr lang="en-US" dirty="0">
                <a:solidFill>
                  <a:schemeClr val="accent6">
                    <a:lumMod val="75000"/>
                  </a:schemeClr>
                </a:solidFill>
              </a:rPr>
              <a:t># n is divisible by </a:t>
            </a:r>
            <a:r>
              <a:rPr lang="en-US" dirty="0" err="1">
                <a:solidFill>
                  <a:schemeClr val="accent6">
                    <a:lumMod val="75000"/>
                  </a:schemeClr>
                </a:solidFill>
              </a:rPr>
              <a:t>i</a:t>
            </a:r>
            <a:endParaRPr lang="en-US" dirty="0">
              <a:solidFill>
                <a:schemeClr val="accent6">
                  <a:lumMod val="75000"/>
                </a:schemeClr>
              </a:solidFill>
            </a:endParaRPr>
          </a:p>
          <a:p>
            <a:pPr marL="0" indent="0">
              <a:buNone/>
            </a:pPr>
            <a:r>
              <a:rPr lang="en-US" dirty="0"/>
              <a:t>            return False</a:t>
            </a:r>
          </a:p>
          <a:p>
            <a:pPr marL="0" indent="0">
              <a:buNone/>
            </a:pPr>
            <a:r>
              <a:rPr lang="en-US" dirty="0"/>
              <a:t>    return True</a:t>
            </a:r>
          </a:p>
          <a:p>
            <a:pPr marL="0" indent="0">
              <a:buNone/>
            </a:pPr>
            <a:r>
              <a:rPr lang="en-US" dirty="0"/>
              <a:t>from math import sqrt</a:t>
            </a:r>
          </a:p>
          <a:p>
            <a:pPr marL="0" indent="0">
              <a:buNone/>
            </a:pPr>
            <a:r>
              <a:rPr lang="en-US" dirty="0"/>
              <a:t>def </a:t>
            </a:r>
            <a:r>
              <a:rPr lang="en-US" dirty="0" err="1"/>
              <a:t>isPrime</a:t>
            </a:r>
            <a:r>
              <a:rPr lang="en-US" dirty="0"/>
              <a:t>(n):</a:t>
            </a:r>
          </a:p>
          <a:p>
            <a:pPr marL="0" indent="0">
              <a:buNone/>
            </a:pPr>
            <a:r>
              <a:rPr lang="en-US" dirty="0"/>
              <a:t>    if n &lt; 2: return False</a:t>
            </a:r>
          </a:p>
          <a:p>
            <a:pPr marL="0" indent="0">
              <a:buNone/>
            </a:pPr>
            <a:r>
              <a:rPr lang="en-US" dirty="0"/>
              <a:t>    for </a:t>
            </a:r>
            <a:r>
              <a:rPr lang="en-US" dirty="0" err="1"/>
              <a:t>i</a:t>
            </a:r>
            <a:r>
              <a:rPr lang="en-US" dirty="0"/>
              <a:t> in range(2, int(sqrt(n)) + 1):   </a:t>
            </a:r>
            <a:r>
              <a:rPr lang="en-US" dirty="0">
                <a:solidFill>
                  <a:schemeClr val="accent6">
                    <a:lumMod val="75000"/>
                  </a:schemeClr>
                </a:solidFill>
              </a:rPr>
              <a:t># from 2 to </a:t>
            </a:r>
            <a:r>
              <a:rPr lang="en-US" b="1" dirty="0">
                <a:solidFill>
                  <a:schemeClr val="accent6">
                    <a:lumMod val="75000"/>
                  </a:schemeClr>
                </a:solidFill>
              </a:rPr>
              <a:t>sqrt(n)</a:t>
            </a:r>
          </a:p>
          <a:p>
            <a:pPr marL="0" indent="0">
              <a:buNone/>
            </a:pPr>
            <a:r>
              <a:rPr lang="en-US" dirty="0"/>
              <a:t>        if n % </a:t>
            </a:r>
            <a:r>
              <a:rPr lang="en-US" dirty="0" err="1"/>
              <a:t>i</a:t>
            </a:r>
            <a:r>
              <a:rPr lang="en-US" dirty="0"/>
              <a:t> == 0:                     </a:t>
            </a:r>
          </a:p>
          <a:p>
            <a:pPr marL="0" indent="0">
              <a:buNone/>
            </a:pPr>
            <a:r>
              <a:rPr lang="en-US" dirty="0">
                <a:solidFill>
                  <a:schemeClr val="accent6">
                    <a:lumMod val="75000"/>
                  </a:schemeClr>
                </a:solidFill>
              </a:rPr>
              <a:t># n is divisible by </a:t>
            </a:r>
            <a:r>
              <a:rPr lang="en-US" dirty="0" err="1">
                <a:solidFill>
                  <a:schemeClr val="accent6">
                    <a:lumMod val="75000"/>
                  </a:schemeClr>
                </a:solidFill>
              </a:rPr>
              <a:t>i</a:t>
            </a:r>
            <a:endParaRPr lang="en-US" dirty="0">
              <a:solidFill>
                <a:schemeClr val="accent6">
                  <a:lumMod val="75000"/>
                </a:schemeClr>
              </a:solidFill>
            </a:endParaRPr>
          </a:p>
          <a:p>
            <a:pPr marL="0" indent="0">
              <a:buNone/>
            </a:pPr>
            <a:r>
              <a:rPr lang="en-US" dirty="0"/>
              <a:t>            return False</a:t>
            </a:r>
          </a:p>
          <a:p>
            <a:pPr marL="0" indent="0">
              <a:buNone/>
            </a:pPr>
            <a:r>
              <a:rPr lang="en-US" dirty="0"/>
              <a:t>    return True</a:t>
            </a:r>
            <a:endParaRPr lang="en-IN" dirty="0"/>
          </a:p>
        </p:txBody>
      </p:sp>
    </p:spTree>
    <p:extLst>
      <p:ext uri="{BB962C8B-B14F-4D97-AF65-F5344CB8AC3E}">
        <p14:creationId xmlns:p14="http://schemas.microsoft.com/office/powerpoint/2010/main" val="3669158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495E-BB77-C0A6-5915-835C403AD3F2}"/>
              </a:ext>
            </a:extLst>
          </p:cNvPr>
          <p:cNvSpPr>
            <a:spLocks noGrp="1"/>
          </p:cNvSpPr>
          <p:nvPr>
            <p:ph type="title"/>
          </p:nvPr>
        </p:nvSpPr>
        <p:spPr/>
        <p:txBody>
          <a:bodyPr/>
          <a:lstStyle/>
          <a:p>
            <a:r>
              <a:rPr lang="en-IN" b="1" i="0" dirty="0">
                <a:solidFill>
                  <a:srgbClr val="273239"/>
                </a:solidFill>
                <a:effectLst/>
                <a:highlight>
                  <a:srgbClr val="FFFFFF"/>
                </a:highlight>
                <a:latin typeface="Nunito" pitchFamily="2" charset="0"/>
              </a:rPr>
              <a:t>Recursion VS Iteration</a:t>
            </a:r>
            <a:endParaRPr lang="en-IN" dirty="0"/>
          </a:p>
        </p:txBody>
      </p:sp>
      <p:graphicFrame>
        <p:nvGraphicFramePr>
          <p:cNvPr id="4" name="Content Placeholder 3">
            <a:extLst>
              <a:ext uri="{FF2B5EF4-FFF2-40B4-BE49-F238E27FC236}">
                <a16:creationId xmlns:a16="http://schemas.microsoft.com/office/drawing/2014/main" id="{BFC300F5-5D83-1E18-16BD-F6CC95AD5ECE}"/>
              </a:ext>
            </a:extLst>
          </p:cNvPr>
          <p:cNvGraphicFramePr>
            <a:graphicFrameLocks noGrp="1"/>
          </p:cNvGraphicFramePr>
          <p:nvPr>
            <p:ph idx="1"/>
            <p:extLst>
              <p:ext uri="{D42A27DB-BD31-4B8C-83A1-F6EECF244321}">
                <p14:modId xmlns:p14="http://schemas.microsoft.com/office/powerpoint/2010/main" val="1287788363"/>
              </p:ext>
            </p:extLst>
          </p:nvPr>
        </p:nvGraphicFramePr>
        <p:xfrm>
          <a:off x="528507" y="1602296"/>
          <a:ext cx="10825294" cy="4102215"/>
        </p:xfrm>
        <a:graphic>
          <a:graphicData uri="http://schemas.openxmlformats.org/drawingml/2006/table">
            <a:tbl>
              <a:tblPr>
                <a:tableStyleId>{22838BEF-8BB2-4498-84A7-C5851F593DF1}</a:tableStyleId>
              </a:tblPr>
              <a:tblGrid>
                <a:gridCol w="1375794">
                  <a:extLst>
                    <a:ext uri="{9D8B030D-6E8A-4147-A177-3AD203B41FA5}">
                      <a16:colId xmlns:a16="http://schemas.microsoft.com/office/drawing/2014/main" val="2233919468"/>
                    </a:ext>
                  </a:extLst>
                </a:gridCol>
                <a:gridCol w="4362275">
                  <a:extLst>
                    <a:ext uri="{9D8B030D-6E8A-4147-A177-3AD203B41FA5}">
                      <a16:colId xmlns:a16="http://schemas.microsoft.com/office/drawing/2014/main" val="2158344589"/>
                    </a:ext>
                  </a:extLst>
                </a:gridCol>
                <a:gridCol w="5087225">
                  <a:extLst>
                    <a:ext uri="{9D8B030D-6E8A-4147-A177-3AD203B41FA5}">
                      <a16:colId xmlns:a16="http://schemas.microsoft.com/office/drawing/2014/main" val="672777612"/>
                    </a:ext>
                  </a:extLst>
                </a:gridCol>
              </a:tblGrid>
              <a:tr h="820443">
                <a:tc>
                  <a:txBody>
                    <a:bodyPr/>
                    <a:lstStyle/>
                    <a:p>
                      <a:pPr algn="ctr" fontAlgn="ctr"/>
                      <a:r>
                        <a:rPr lang="en-IN" sz="2000" b="0" i="0" kern="1200" dirty="0">
                          <a:solidFill>
                            <a:schemeClr val="tx1"/>
                          </a:solidFill>
                          <a:latin typeface="Nunito" pitchFamily="2" charset="0"/>
                          <a:ea typeface="+mj-ea"/>
                          <a:cs typeface="+mj-cs"/>
                        </a:rPr>
                        <a:t>SR No.</a:t>
                      </a:r>
                    </a:p>
                  </a:txBody>
                  <a:tcPr marL="47625" marR="47625" marT="66675" marB="66675" anchor="ctr">
                    <a:noFill/>
                  </a:tcPr>
                </a:tc>
                <a:tc>
                  <a:txBody>
                    <a:bodyPr/>
                    <a:lstStyle/>
                    <a:p>
                      <a:pPr algn="ctr" fontAlgn="ctr"/>
                      <a:r>
                        <a:rPr lang="en-IN" sz="2000" b="0" i="0" kern="1200">
                          <a:solidFill>
                            <a:schemeClr val="tx1"/>
                          </a:solidFill>
                          <a:latin typeface="Nunito" pitchFamily="2" charset="0"/>
                          <a:ea typeface="+mj-ea"/>
                          <a:cs typeface="+mj-cs"/>
                        </a:rPr>
                        <a:t>Recursion</a:t>
                      </a:r>
                    </a:p>
                  </a:txBody>
                  <a:tcPr marL="47625" marR="47625" marT="66675" marB="66675" anchor="ctr">
                    <a:noFill/>
                  </a:tcPr>
                </a:tc>
                <a:tc>
                  <a:txBody>
                    <a:bodyPr/>
                    <a:lstStyle/>
                    <a:p>
                      <a:pPr algn="ctr" fontAlgn="ctr"/>
                      <a:r>
                        <a:rPr lang="en-IN" sz="2000" b="0" i="0" kern="1200">
                          <a:solidFill>
                            <a:schemeClr val="tx1"/>
                          </a:solidFill>
                          <a:latin typeface="Nunito" pitchFamily="2" charset="0"/>
                          <a:ea typeface="+mj-ea"/>
                          <a:cs typeface="+mj-cs"/>
                        </a:rPr>
                        <a:t>Iteration</a:t>
                      </a:r>
                    </a:p>
                  </a:txBody>
                  <a:tcPr marL="47625" marR="47625" marT="66675" marB="66675" anchor="ctr">
                    <a:noFill/>
                  </a:tcPr>
                </a:tc>
                <a:extLst>
                  <a:ext uri="{0D108BD9-81ED-4DB2-BD59-A6C34878D82A}">
                    <a16:rowId xmlns:a16="http://schemas.microsoft.com/office/drawing/2014/main" val="2703617252"/>
                  </a:ext>
                </a:extLst>
              </a:tr>
              <a:tr h="820443">
                <a:tc>
                  <a:txBody>
                    <a:bodyPr/>
                    <a:lstStyle/>
                    <a:p>
                      <a:pPr algn="ctr" fontAlgn="ctr"/>
                      <a:r>
                        <a:rPr lang="en-IN" sz="2000" b="0" i="0" kern="1200" dirty="0">
                          <a:solidFill>
                            <a:schemeClr val="tx1"/>
                          </a:solidFill>
                          <a:latin typeface="Nunito" pitchFamily="2" charset="0"/>
                          <a:ea typeface="+mj-ea"/>
                          <a:cs typeface="+mj-cs"/>
                        </a:rPr>
                        <a:t>1)</a:t>
                      </a:r>
                    </a:p>
                  </a:txBody>
                  <a:tcPr marL="47625" marR="47625" marT="66675" marB="66675" anchor="ctr">
                    <a:noFill/>
                  </a:tcPr>
                </a:tc>
                <a:tc>
                  <a:txBody>
                    <a:bodyPr/>
                    <a:lstStyle/>
                    <a:p>
                      <a:pPr algn="l" fontAlgn="ctr"/>
                      <a:r>
                        <a:rPr lang="en-US" sz="2000" b="0" i="0" kern="1200" dirty="0">
                          <a:solidFill>
                            <a:schemeClr val="tx1"/>
                          </a:solidFill>
                          <a:latin typeface="Nunito" pitchFamily="2" charset="0"/>
                          <a:ea typeface="+mj-ea"/>
                          <a:cs typeface="+mj-cs"/>
                        </a:rPr>
                        <a:t>Terminates when the base case becomes true.</a:t>
                      </a:r>
                    </a:p>
                  </a:txBody>
                  <a:tcPr marL="47625" marR="47625" marT="66675" marB="66675" anchor="ctr">
                    <a:noFill/>
                  </a:tcPr>
                </a:tc>
                <a:tc>
                  <a:txBody>
                    <a:bodyPr/>
                    <a:lstStyle/>
                    <a:p>
                      <a:pPr algn="l" fontAlgn="ctr"/>
                      <a:r>
                        <a:rPr lang="en-US" sz="2000" b="0" i="0" kern="1200" dirty="0">
                          <a:solidFill>
                            <a:schemeClr val="tx1"/>
                          </a:solidFill>
                          <a:latin typeface="Nunito" pitchFamily="2" charset="0"/>
                          <a:ea typeface="+mj-ea"/>
                          <a:cs typeface="+mj-cs"/>
                        </a:rPr>
                        <a:t>Terminates when the condition becomes false.</a:t>
                      </a:r>
                    </a:p>
                  </a:txBody>
                  <a:tcPr marL="47625" marR="47625" marT="66675" marB="66675" anchor="ctr">
                    <a:noFill/>
                  </a:tcPr>
                </a:tc>
                <a:extLst>
                  <a:ext uri="{0D108BD9-81ED-4DB2-BD59-A6C34878D82A}">
                    <a16:rowId xmlns:a16="http://schemas.microsoft.com/office/drawing/2014/main" val="3454465100"/>
                  </a:ext>
                </a:extLst>
              </a:tr>
              <a:tr h="820443">
                <a:tc>
                  <a:txBody>
                    <a:bodyPr/>
                    <a:lstStyle/>
                    <a:p>
                      <a:pPr algn="ctr" fontAlgn="ctr"/>
                      <a:r>
                        <a:rPr lang="en-IN" sz="2000" b="0" i="0" kern="1200">
                          <a:solidFill>
                            <a:schemeClr val="tx1"/>
                          </a:solidFill>
                          <a:latin typeface="Nunito" pitchFamily="2" charset="0"/>
                          <a:ea typeface="+mj-ea"/>
                          <a:cs typeface="+mj-cs"/>
                        </a:rPr>
                        <a:t>2)</a:t>
                      </a:r>
                    </a:p>
                  </a:txBody>
                  <a:tcPr marL="47625" marR="47625" marT="66675" marB="66675" anchor="ctr">
                    <a:noFill/>
                  </a:tcPr>
                </a:tc>
                <a:tc>
                  <a:txBody>
                    <a:bodyPr/>
                    <a:lstStyle/>
                    <a:p>
                      <a:pPr algn="l" fontAlgn="ctr"/>
                      <a:r>
                        <a:rPr lang="en-IN" sz="2000" b="0" i="0" kern="1200" dirty="0">
                          <a:solidFill>
                            <a:schemeClr val="tx1"/>
                          </a:solidFill>
                          <a:latin typeface="Nunito" pitchFamily="2" charset="0"/>
                          <a:ea typeface="+mj-ea"/>
                          <a:cs typeface="+mj-cs"/>
                        </a:rPr>
                        <a:t>Used with functions.</a:t>
                      </a:r>
                    </a:p>
                  </a:txBody>
                  <a:tcPr marL="47625" marR="47625" marT="66675" marB="66675" anchor="ctr">
                    <a:noFill/>
                  </a:tcPr>
                </a:tc>
                <a:tc>
                  <a:txBody>
                    <a:bodyPr/>
                    <a:lstStyle/>
                    <a:p>
                      <a:pPr algn="l" fontAlgn="ctr"/>
                      <a:r>
                        <a:rPr lang="en-IN" sz="2000" b="0" i="0" kern="1200" dirty="0">
                          <a:solidFill>
                            <a:schemeClr val="tx1"/>
                          </a:solidFill>
                          <a:latin typeface="Nunito" pitchFamily="2" charset="0"/>
                          <a:ea typeface="+mj-ea"/>
                          <a:cs typeface="+mj-cs"/>
                        </a:rPr>
                        <a:t>Used with loops.</a:t>
                      </a:r>
                    </a:p>
                  </a:txBody>
                  <a:tcPr marL="47625" marR="47625" marT="66675" marB="66675" anchor="ctr">
                    <a:noFill/>
                  </a:tcPr>
                </a:tc>
                <a:extLst>
                  <a:ext uri="{0D108BD9-81ED-4DB2-BD59-A6C34878D82A}">
                    <a16:rowId xmlns:a16="http://schemas.microsoft.com/office/drawing/2014/main" val="4068249229"/>
                  </a:ext>
                </a:extLst>
              </a:tr>
              <a:tr h="820443">
                <a:tc>
                  <a:txBody>
                    <a:bodyPr/>
                    <a:lstStyle/>
                    <a:p>
                      <a:pPr algn="ctr" fontAlgn="ctr"/>
                      <a:r>
                        <a:rPr lang="en-IN" sz="2000" b="0" i="0" kern="1200">
                          <a:solidFill>
                            <a:schemeClr val="tx1"/>
                          </a:solidFill>
                          <a:latin typeface="Nunito" pitchFamily="2" charset="0"/>
                          <a:ea typeface="+mj-ea"/>
                          <a:cs typeface="+mj-cs"/>
                        </a:rPr>
                        <a:t>3)</a:t>
                      </a:r>
                    </a:p>
                  </a:txBody>
                  <a:tcPr marL="47625" marR="47625" marT="66675" marB="66675" anchor="ctr">
                    <a:noFill/>
                  </a:tcPr>
                </a:tc>
                <a:tc>
                  <a:txBody>
                    <a:bodyPr/>
                    <a:lstStyle/>
                    <a:p>
                      <a:pPr algn="l" fontAlgn="ctr"/>
                      <a:r>
                        <a:rPr lang="en-US" sz="2000" b="0" i="0" kern="1200" dirty="0">
                          <a:solidFill>
                            <a:schemeClr val="tx1"/>
                          </a:solidFill>
                          <a:latin typeface="Nunito" pitchFamily="2" charset="0"/>
                          <a:ea typeface="+mj-ea"/>
                          <a:cs typeface="+mj-cs"/>
                        </a:rPr>
                        <a:t>Every recursive call needs extra space in the stack memory.</a:t>
                      </a:r>
                    </a:p>
                  </a:txBody>
                  <a:tcPr marL="47625" marR="47625" marT="66675" marB="66675" anchor="ctr">
                    <a:noFill/>
                  </a:tcPr>
                </a:tc>
                <a:tc>
                  <a:txBody>
                    <a:bodyPr/>
                    <a:lstStyle/>
                    <a:p>
                      <a:pPr algn="l" fontAlgn="ctr"/>
                      <a:r>
                        <a:rPr lang="en-US" sz="2000" b="0" i="0" kern="1200" dirty="0">
                          <a:solidFill>
                            <a:schemeClr val="tx1"/>
                          </a:solidFill>
                          <a:latin typeface="Nunito" pitchFamily="2" charset="0"/>
                          <a:ea typeface="+mj-ea"/>
                          <a:cs typeface="+mj-cs"/>
                        </a:rPr>
                        <a:t>Every iteration does not require any extra space.</a:t>
                      </a:r>
                    </a:p>
                  </a:txBody>
                  <a:tcPr marL="47625" marR="47625" marT="66675" marB="66675" anchor="ctr">
                    <a:noFill/>
                  </a:tcPr>
                </a:tc>
                <a:extLst>
                  <a:ext uri="{0D108BD9-81ED-4DB2-BD59-A6C34878D82A}">
                    <a16:rowId xmlns:a16="http://schemas.microsoft.com/office/drawing/2014/main" val="3491186609"/>
                  </a:ext>
                </a:extLst>
              </a:tr>
              <a:tr h="820443">
                <a:tc>
                  <a:txBody>
                    <a:bodyPr/>
                    <a:lstStyle/>
                    <a:p>
                      <a:pPr algn="ctr" fontAlgn="ctr"/>
                      <a:r>
                        <a:rPr lang="en-IN" sz="2000" b="0" i="0" kern="1200">
                          <a:solidFill>
                            <a:schemeClr val="tx1"/>
                          </a:solidFill>
                          <a:latin typeface="Nunito" pitchFamily="2" charset="0"/>
                          <a:ea typeface="+mj-ea"/>
                          <a:cs typeface="+mj-cs"/>
                        </a:rPr>
                        <a:t>4)</a:t>
                      </a:r>
                    </a:p>
                  </a:txBody>
                  <a:tcPr marL="47625" marR="47625" marT="66675" marB="66675" anchor="ctr">
                    <a:noFill/>
                  </a:tcPr>
                </a:tc>
                <a:tc>
                  <a:txBody>
                    <a:bodyPr/>
                    <a:lstStyle/>
                    <a:p>
                      <a:pPr algn="l" fontAlgn="ctr"/>
                      <a:r>
                        <a:rPr lang="en-IN" sz="2000" b="0" i="0" kern="1200">
                          <a:solidFill>
                            <a:schemeClr val="tx1"/>
                          </a:solidFill>
                          <a:latin typeface="Nunito" pitchFamily="2" charset="0"/>
                          <a:ea typeface="+mj-ea"/>
                          <a:cs typeface="+mj-cs"/>
                        </a:rPr>
                        <a:t>Smaller code size.</a:t>
                      </a:r>
                    </a:p>
                  </a:txBody>
                  <a:tcPr marL="47625" marR="47625" marT="66675" marB="66675" anchor="ctr">
                    <a:noFill/>
                  </a:tcPr>
                </a:tc>
                <a:tc>
                  <a:txBody>
                    <a:bodyPr/>
                    <a:lstStyle/>
                    <a:p>
                      <a:pPr algn="l" fontAlgn="ctr"/>
                      <a:r>
                        <a:rPr lang="en-IN" sz="2000" b="0" i="0" kern="1200" dirty="0">
                          <a:solidFill>
                            <a:schemeClr val="tx1"/>
                          </a:solidFill>
                          <a:latin typeface="Nunito" pitchFamily="2" charset="0"/>
                          <a:ea typeface="+mj-ea"/>
                          <a:cs typeface="+mj-cs"/>
                        </a:rPr>
                        <a:t>Larger code size.</a:t>
                      </a:r>
                    </a:p>
                  </a:txBody>
                  <a:tcPr marL="47625" marR="47625" marT="66675" marB="66675" anchor="ctr">
                    <a:noFill/>
                  </a:tcPr>
                </a:tc>
                <a:extLst>
                  <a:ext uri="{0D108BD9-81ED-4DB2-BD59-A6C34878D82A}">
                    <a16:rowId xmlns:a16="http://schemas.microsoft.com/office/drawing/2014/main" val="1797643674"/>
                  </a:ext>
                </a:extLst>
              </a:tr>
            </a:tbl>
          </a:graphicData>
        </a:graphic>
      </p:graphicFrame>
    </p:spTree>
    <p:extLst>
      <p:ext uri="{BB962C8B-B14F-4D97-AF65-F5344CB8AC3E}">
        <p14:creationId xmlns:p14="http://schemas.microsoft.com/office/powerpoint/2010/main" val="3143116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FDDC-D1CD-3CED-B6B3-DCBF5C929509}"/>
              </a:ext>
            </a:extLst>
          </p:cNvPr>
          <p:cNvSpPr>
            <a:spLocks noGrp="1"/>
          </p:cNvSpPr>
          <p:nvPr>
            <p:ph type="title"/>
          </p:nvPr>
        </p:nvSpPr>
        <p:spPr>
          <a:xfrm>
            <a:off x="838200" y="365126"/>
            <a:ext cx="10515600" cy="814746"/>
          </a:xfrm>
        </p:spPr>
        <p:txBody>
          <a:bodyPr/>
          <a:lstStyle/>
          <a:p>
            <a:r>
              <a:rPr lang="en-IN" b="1" dirty="0"/>
              <a:t>Multiple Recursion</a:t>
            </a:r>
          </a:p>
        </p:txBody>
      </p:sp>
      <p:pic>
        <p:nvPicPr>
          <p:cNvPr id="5" name="Picture 4">
            <a:extLst>
              <a:ext uri="{FF2B5EF4-FFF2-40B4-BE49-F238E27FC236}">
                <a16:creationId xmlns:a16="http://schemas.microsoft.com/office/drawing/2014/main" id="{DA0FC4E3-8202-DB92-AD90-BC07D74523FA}"/>
              </a:ext>
            </a:extLst>
          </p:cNvPr>
          <p:cNvPicPr>
            <a:picLocks noChangeAspect="1"/>
          </p:cNvPicPr>
          <p:nvPr/>
        </p:nvPicPr>
        <p:blipFill>
          <a:blip r:embed="rId2"/>
          <a:stretch>
            <a:fillRect/>
          </a:stretch>
        </p:blipFill>
        <p:spPr>
          <a:xfrm>
            <a:off x="6833385" y="2017088"/>
            <a:ext cx="5165378" cy="3534206"/>
          </a:xfrm>
          <a:prstGeom prst="rect">
            <a:avLst/>
          </a:prstGeom>
        </p:spPr>
      </p:pic>
      <p:pic>
        <p:nvPicPr>
          <p:cNvPr id="7" name="Picture 6">
            <a:extLst>
              <a:ext uri="{FF2B5EF4-FFF2-40B4-BE49-F238E27FC236}">
                <a16:creationId xmlns:a16="http://schemas.microsoft.com/office/drawing/2014/main" id="{EB07FBC8-9309-1A93-68AD-547A07BA3CAC}"/>
              </a:ext>
            </a:extLst>
          </p:cNvPr>
          <p:cNvPicPr>
            <a:picLocks noChangeAspect="1"/>
          </p:cNvPicPr>
          <p:nvPr/>
        </p:nvPicPr>
        <p:blipFill>
          <a:blip r:embed="rId3"/>
          <a:stretch>
            <a:fillRect/>
          </a:stretch>
        </p:blipFill>
        <p:spPr>
          <a:xfrm>
            <a:off x="193237" y="1514208"/>
            <a:ext cx="6296904" cy="3829584"/>
          </a:xfrm>
          <a:prstGeom prst="rect">
            <a:avLst/>
          </a:prstGeom>
        </p:spPr>
      </p:pic>
      <p:pic>
        <p:nvPicPr>
          <p:cNvPr id="11" name="Picture 10">
            <a:extLst>
              <a:ext uri="{FF2B5EF4-FFF2-40B4-BE49-F238E27FC236}">
                <a16:creationId xmlns:a16="http://schemas.microsoft.com/office/drawing/2014/main" id="{2BEB580C-2052-D576-FBE4-635898667C5B}"/>
              </a:ext>
            </a:extLst>
          </p:cNvPr>
          <p:cNvPicPr>
            <a:picLocks noChangeAspect="1"/>
          </p:cNvPicPr>
          <p:nvPr/>
        </p:nvPicPr>
        <p:blipFill>
          <a:blip r:embed="rId4"/>
          <a:stretch>
            <a:fillRect/>
          </a:stretch>
        </p:blipFill>
        <p:spPr>
          <a:xfrm>
            <a:off x="234193" y="5712444"/>
            <a:ext cx="5706271" cy="943107"/>
          </a:xfrm>
          <a:prstGeom prst="rect">
            <a:avLst/>
          </a:prstGeom>
        </p:spPr>
      </p:pic>
      <p:sp>
        <p:nvSpPr>
          <p:cNvPr id="13" name="TextBox 12">
            <a:extLst>
              <a:ext uri="{FF2B5EF4-FFF2-40B4-BE49-F238E27FC236}">
                <a16:creationId xmlns:a16="http://schemas.microsoft.com/office/drawing/2014/main" id="{BFAAD612-C5A3-E824-C358-0E27F2EB779E}"/>
              </a:ext>
            </a:extLst>
          </p:cNvPr>
          <p:cNvSpPr txBox="1"/>
          <p:nvPr/>
        </p:nvSpPr>
        <p:spPr>
          <a:xfrm>
            <a:off x="6473294" y="6123542"/>
            <a:ext cx="6096982" cy="369332"/>
          </a:xfrm>
          <a:prstGeom prst="rect">
            <a:avLst/>
          </a:prstGeom>
          <a:noFill/>
        </p:spPr>
        <p:txBody>
          <a:bodyPr wrap="square">
            <a:spAutoFit/>
          </a:bodyPr>
          <a:lstStyle/>
          <a:p>
            <a:r>
              <a:rPr lang="en-US" b="0" i="0" dirty="0" err="1">
                <a:solidFill>
                  <a:srgbClr val="273239"/>
                </a:solidFill>
                <a:effectLst/>
                <a:highlight>
                  <a:srgbClr val="FFFFFF"/>
                </a:highlight>
                <a:latin typeface="Nunito" pitchFamily="2" charset="0"/>
              </a:rPr>
              <a:t>Complixity</a:t>
            </a:r>
            <a:r>
              <a:rPr lang="en-US" b="0" i="0" dirty="0">
                <a:solidFill>
                  <a:srgbClr val="273239"/>
                </a:solidFill>
                <a:effectLst/>
                <a:highlight>
                  <a:srgbClr val="FFFFFF"/>
                </a:highlight>
                <a:latin typeface="Nunito" pitchFamily="2" charset="0"/>
              </a:rPr>
              <a:t> : O (3^n) </a:t>
            </a:r>
            <a:endParaRPr lang="en-IN" dirty="0"/>
          </a:p>
        </p:txBody>
      </p:sp>
    </p:spTree>
    <p:extLst>
      <p:ext uri="{BB962C8B-B14F-4D97-AF65-F5344CB8AC3E}">
        <p14:creationId xmlns:p14="http://schemas.microsoft.com/office/powerpoint/2010/main" val="905176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B6726-8CB6-2BCC-2AF5-6B98846753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9458AC-EE9C-A156-DC9D-63CA86D650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30293D1-87C2-6373-D0F4-DA336E10843B}"/>
              </a:ext>
            </a:extLst>
          </p:cNvPr>
          <p:cNvPicPr>
            <a:picLocks noChangeAspect="1"/>
          </p:cNvPicPr>
          <p:nvPr/>
        </p:nvPicPr>
        <p:blipFill>
          <a:blip r:embed="rId2"/>
          <a:stretch>
            <a:fillRect/>
          </a:stretch>
        </p:blipFill>
        <p:spPr>
          <a:xfrm>
            <a:off x="2247655" y="1946664"/>
            <a:ext cx="6678952" cy="4230299"/>
          </a:xfrm>
          <a:prstGeom prst="rect">
            <a:avLst/>
          </a:prstGeom>
        </p:spPr>
      </p:pic>
    </p:spTree>
    <p:extLst>
      <p:ext uri="{BB962C8B-B14F-4D97-AF65-F5344CB8AC3E}">
        <p14:creationId xmlns:p14="http://schemas.microsoft.com/office/powerpoint/2010/main" val="44171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0149-8850-240B-D43C-A94E4E7898B6}"/>
              </a:ext>
            </a:extLst>
          </p:cNvPr>
          <p:cNvSpPr>
            <a:spLocks noGrp="1"/>
          </p:cNvSpPr>
          <p:nvPr>
            <p:ph type="title"/>
          </p:nvPr>
        </p:nvSpPr>
        <p:spPr/>
        <p:txBody>
          <a:bodyPr/>
          <a:lstStyle/>
          <a:p>
            <a:r>
              <a:rPr lang="en-IN" dirty="0"/>
              <a:t>Solving problems using recursion [Task]</a:t>
            </a:r>
          </a:p>
        </p:txBody>
      </p:sp>
      <p:sp>
        <p:nvSpPr>
          <p:cNvPr id="3" name="Content Placeholder 2">
            <a:extLst>
              <a:ext uri="{FF2B5EF4-FFF2-40B4-BE49-F238E27FC236}">
                <a16:creationId xmlns:a16="http://schemas.microsoft.com/office/drawing/2014/main" id="{26158727-3746-9655-55AA-9DE45C3A7D92}"/>
              </a:ext>
            </a:extLst>
          </p:cNvPr>
          <p:cNvSpPr>
            <a:spLocks noGrp="1"/>
          </p:cNvSpPr>
          <p:nvPr>
            <p:ph idx="1"/>
          </p:nvPr>
        </p:nvSpPr>
        <p:spPr/>
        <p:txBody>
          <a:bodyPr/>
          <a:lstStyle/>
          <a:p>
            <a:r>
              <a:rPr lang="en-IN" dirty="0"/>
              <a:t>Factorial</a:t>
            </a:r>
          </a:p>
          <a:p>
            <a:r>
              <a:rPr lang="en-IN" dirty="0"/>
              <a:t>Fibonacci</a:t>
            </a:r>
          </a:p>
          <a:p>
            <a:r>
              <a:rPr lang="en-IN" dirty="0"/>
              <a:t>Reversing a string </a:t>
            </a:r>
          </a:p>
        </p:txBody>
      </p:sp>
    </p:spTree>
    <p:extLst>
      <p:ext uri="{BB962C8B-B14F-4D97-AF65-F5344CB8AC3E}">
        <p14:creationId xmlns:p14="http://schemas.microsoft.com/office/powerpoint/2010/main" val="3053263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C009A-0C50-810E-0E77-5A85A712B521}"/>
              </a:ext>
            </a:extLst>
          </p:cNvPr>
          <p:cNvSpPr>
            <a:spLocks noGrp="1"/>
          </p:cNvSpPr>
          <p:nvPr>
            <p:ph idx="1"/>
          </p:nvPr>
        </p:nvSpPr>
        <p:spPr>
          <a:xfrm>
            <a:off x="5564777" y="546100"/>
            <a:ext cx="6137865" cy="6223816"/>
          </a:xfrm>
        </p:spPr>
        <p:txBody>
          <a:bodyPr>
            <a:normAutofit/>
          </a:bodyPr>
          <a:lstStyle/>
          <a:p>
            <a:pPr algn="l"/>
            <a:r>
              <a:rPr lang="en-US" b="1" dirty="0" err="1"/>
              <a:t>Memoization</a:t>
            </a:r>
            <a:r>
              <a:rPr lang="en-US" b="1" dirty="0"/>
              <a:t>:[Modern Approaches]</a:t>
            </a:r>
            <a:endParaRPr lang="en-US" b="1" i="0" dirty="0">
              <a:solidFill>
                <a:srgbClr val="111111"/>
              </a:solidFill>
              <a:effectLst/>
              <a:highlight>
                <a:srgbClr val="F5F5F5"/>
              </a:highlight>
              <a:latin typeface="-apple-system"/>
            </a:endParaRPr>
          </a:p>
          <a:p>
            <a:pPr algn="just">
              <a:buFont typeface="Arial" panose="020B0604020202020204" pitchFamily="34" charset="0"/>
              <a:buChar char="•"/>
            </a:pPr>
            <a:r>
              <a:rPr lang="en-US" b="1" dirty="0"/>
              <a:t>Concept: </a:t>
            </a:r>
            <a:r>
              <a:rPr lang="en-US" dirty="0"/>
              <a:t>Storing the results of expensive function calls and reusing them when the same inputs occur again.</a:t>
            </a:r>
          </a:p>
          <a:p>
            <a:pPr marL="0" indent="0">
              <a:buNone/>
            </a:pPr>
            <a:r>
              <a:rPr lang="en-IN" dirty="0"/>
              <a:t>memo = {}</a:t>
            </a:r>
          </a:p>
          <a:p>
            <a:pPr marL="0" indent="0">
              <a:buNone/>
            </a:pPr>
            <a:r>
              <a:rPr lang="en-IN" dirty="0">
                <a:effectLst>
                  <a:outerShdw blurRad="38100" dist="38100" dir="2700000" algn="tl">
                    <a:srgbClr val="000000">
                      <a:alpha val="43137"/>
                    </a:srgbClr>
                  </a:outerShdw>
                </a:effectLst>
              </a:rPr>
              <a:t>def </a:t>
            </a:r>
            <a:r>
              <a:rPr lang="en-IN" dirty="0" err="1">
                <a:effectLst>
                  <a:outerShdw blurRad="38100" dist="38100" dir="2700000" algn="tl">
                    <a:srgbClr val="000000">
                      <a:alpha val="43137"/>
                    </a:srgbClr>
                  </a:outerShdw>
                </a:effectLst>
              </a:rPr>
              <a:t>m_fib</a:t>
            </a:r>
            <a:r>
              <a:rPr lang="en-IN" dirty="0">
                <a:effectLst>
                  <a:outerShdw blurRad="38100" dist="38100" dir="2700000" algn="tl">
                    <a:srgbClr val="000000">
                      <a:alpha val="43137"/>
                    </a:srgbClr>
                  </a:outerShdw>
                </a:effectLst>
              </a:rPr>
              <a:t>(n):</a:t>
            </a:r>
          </a:p>
          <a:p>
            <a:pPr marL="0" indent="0">
              <a:buNone/>
            </a:pPr>
            <a:r>
              <a:rPr lang="en-IN" dirty="0">
                <a:effectLst>
                  <a:outerShdw blurRad="38100" dist="38100" dir="2700000" algn="tl">
                    <a:srgbClr val="000000">
                      <a:alpha val="43137"/>
                    </a:srgbClr>
                  </a:outerShdw>
                </a:effectLst>
              </a:rPr>
              <a:t>    if n in memo:</a:t>
            </a:r>
          </a:p>
          <a:p>
            <a:pPr marL="0" indent="0">
              <a:buNone/>
            </a:pPr>
            <a:r>
              <a:rPr lang="en-IN" dirty="0">
                <a:effectLst>
                  <a:outerShdw blurRad="38100" dist="38100" dir="2700000" algn="tl">
                    <a:srgbClr val="000000">
                      <a:alpha val="43137"/>
                    </a:srgbClr>
                  </a:outerShdw>
                </a:effectLst>
              </a:rPr>
              <a:t>        return memo[n]</a:t>
            </a:r>
          </a:p>
          <a:p>
            <a:pPr marL="0" indent="0">
              <a:buNone/>
            </a:pPr>
            <a:r>
              <a:rPr lang="en-IN" dirty="0">
                <a:effectLst>
                  <a:outerShdw blurRad="38100" dist="38100" dir="2700000" algn="tl">
                    <a:srgbClr val="000000">
                      <a:alpha val="43137"/>
                    </a:srgbClr>
                  </a:outerShdw>
                </a:effectLst>
              </a:rPr>
              <a:t>    if n &lt;= 1:</a:t>
            </a:r>
          </a:p>
          <a:p>
            <a:pPr marL="0" indent="0">
              <a:buNone/>
            </a:pPr>
            <a:r>
              <a:rPr lang="en-IN" dirty="0">
                <a:effectLst>
                  <a:outerShdw blurRad="38100" dist="38100" dir="2700000" algn="tl">
                    <a:srgbClr val="000000">
                      <a:alpha val="43137"/>
                    </a:srgbClr>
                  </a:outerShdw>
                </a:effectLst>
              </a:rPr>
              <a:t>        return n</a:t>
            </a:r>
          </a:p>
          <a:p>
            <a:pPr marL="0" indent="0">
              <a:buNone/>
            </a:pPr>
            <a:r>
              <a:rPr lang="en-IN" dirty="0">
                <a:effectLst>
                  <a:outerShdw blurRad="38100" dist="38100" dir="2700000" algn="tl">
                    <a:srgbClr val="000000">
                      <a:alpha val="43137"/>
                    </a:srgbClr>
                  </a:outerShdw>
                </a:effectLst>
              </a:rPr>
              <a:t>    memo[n] = </a:t>
            </a:r>
            <a:r>
              <a:rPr lang="en-IN" dirty="0" err="1">
                <a:effectLst>
                  <a:outerShdw blurRad="38100" dist="38100" dir="2700000" algn="tl">
                    <a:srgbClr val="000000">
                      <a:alpha val="43137"/>
                    </a:srgbClr>
                  </a:outerShdw>
                </a:effectLst>
              </a:rPr>
              <a:t>m_fib</a:t>
            </a:r>
            <a:r>
              <a:rPr lang="en-IN" dirty="0">
                <a:effectLst>
                  <a:outerShdw blurRad="38100" dist="38100" dir="2700000" algn="tl">
                    <a:srgbClr val="000000">
                      <a:alpha val="43137"/>
                    </a:srgbClr>
                  </a:outerShdw>
                </a:effectLst>
              </a:rPr>
              <a:t>(n - 1) + </a:t>
            </a:r>
            <a:r>
              <a:rPr lang="en-IN" dirty="0" err="1">
                <a:effectLst>
                  <a:outerShdw blurRad="38100" dist="38100" dir="2700000" algn="tl">
                    <a:srgbClr val="000000">
                      <a:alpha val="43137"/>
                    </a:srgbClr>
                  </a:outerShdw>
                </a:effectLst>
              </a:rPr>
              <a:t>m_fib</a:t>
            </a:r>
            <a:r>
              <a:rPr lang="en-IN" dirty="0">
                <a:effectLst>
                  <a:outerShdw blurRad="38100" dist="38100" dir="2700000" algn="tl">
                    <a:srgbClr val="000000">
                      <a:alpha val="43137"/>
                    </a:srgbClr>
                  </a:outerShdw>
                </a:effectLst>
              </a:rPr>
              <a:t>(n - 2)</a:t>
            </a:r>
          </a:p>
          <a:p>
            <a:pPr marL="0" indent="0">
              <a:buNone/>
            </a:pPr>
            <a:r>
              <a:rPr lang="en-IN" dirty="0">
                <a:effectLst>
                  <a:outerShdw blurRad="38100" dist="38100" dir="2700000" algn="tl">
                    <a:srgbClr val="000000">
                      <a:alpha val="43137"/>
                    </a:srgbClr>
                  </a:outerShdw>
                </a:effectLst>
              </a:rPr>
              <a:t>    return memo[n]</a:t>
            </a:r>
          </a:p>
          <a:p>
            <a:pPr marL="0" indent="0">
              <a:buNone/>
            </a:pPr>
            <a:endParaRPr lang="en-IN" dirty="0"/>
          </a:p>
        </p:txBody>
      </p:sp>
      <p:sp>
        <p:nvSpPr>
          <p:cNvPr id="4" name="Content Placeholder 2">
            <a:extLst>
              <a:ext uri="{FF2B5EF4-FFF2-40B4-BE49-F238E27FC236}">
                <a16:creationId xmlns:a16="http://schemas.microsoft.com/office/drawing/2014/main" id="{3ECB1193-5B35-9CA0-E0C4-F4E51A9D0E21}"/>
              </a:ext>
            </a:extLst>
          </p:cNvPr>
          <p:cNvSpPr txBox="1">
            <a:spLocks/>
          </p:cNvSpPr>
          <p:nvPr/>
        </p:nvSpPr>
        <p:spPr>
          <a:xfrm>
            <a:off x="146109" y="721453"/>
            <a:ext cx="5855516" cy="4852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dirty="0">
                <a:solidFill>
                  <a:srgbClr val="111111"/>
                </a:solidFill>
                <a:highlight>
                  <a:srgbClr val="F5F5F5"/>
                </a:highlight>
                <a:latin typeface="-apple-system"/>
              </a:rPr>
              <a:t>Classic Approaches to Recursion</a:t>
            </a:r>
          </a:p>
          <a:p>
            <a:pPr marL="0" indent="0">
              <a:buFont typeface="Arial" panose="020B0604020202020204" pitchFamily="34" charset="0"/>
              <a:buNone/>
            </a:pPr>
            <a:r>
              <a:rPr lang="en-IN" sz="2400" dirty="0"/>
              <a:t>def </a:t>
            </a:r>
            <a:r>
              <a:rPr lang="en-IN" sz="2400" dirty="0" err="1"/>
              <a:t>fibonacci</a:t>
            </a:r>
            <a:r>
              <a:rPr lang="en-IN" sz="2400" dirty="0"/>
              <a:t>(n):</a:t>
            </a:r>
          </a:p>
          <a:p>
            <a:pPr marL="0" indent="0">
              <a:buFont typeface="Arial" panose="020B0604020202020204" pitchFamily="34" charset="0"/>
              <a:buNone/>
            </a:pPr>
            <a:r>
              <a:rPr lang="en-IN" sz="2400" dirty="0"/>
              <a:t>    if n &lt;= 1:</a:t>
            </a:r>
          </a:p>
          <a:p>
            <a:pPr marL="0" indent="0">
              <a:buFont typeface="Arial" panose="020B0604020202020204" pitchFamily="34" charset="0"/>
              <a:buNone/>
            </a:pPr>
            <a:r>
              <a:rPr lang="en-IN" sz="2400" dirty="0"/>
              <a:t>        return n</a:t>
            </a:r>
          </a:p>
          <a:p>
            <a:pPr marL="0" indent="0">
              <a:buFont typeface="Arial" panose="020B0604020202020204" pitchFamily="34" charset="0"/>
              <a:buNone/>
            </a:pPr>
            <a:r>
              <a:rPr lang="en-IN" sz="2400" dirty="0"/>
              <a:t>    else:</a:t>
            </a:r>
          </a:p>
          <a:p>
            <a:pPr marL="0" indent="0">
              <a:buFont typeface="Arial" panose="020B0604020202020204" pitchFamily="34" charset="0"/>
              <a:buNone/>
            </a:pPr>
            <a:r>
              <a:rPr lang="en-IN" sz="2400" dirty="0"/>
              <a:t>        return </a:t>
            </a:r>
            <a:r>
              <a:rPr lang="en-IN" sz="2400" dirty="0" err="1"/>
              <a:t>fibonacci</a:t>
            </a:r>
            <a:r>
              <a:rPr lang="en-IN" sz="2400" dirty="0"/>
              <a:t>(n - 1) + </a:t>
            </a:r>
            <a:r>
              <a:rPr lang="en-IN" sz="2400" dirty="0" err="1"/>
              <a:t>fibonacci</a:t>
            </a:r>
            <a:r>
              <a:rPr lang="en-IN" sz="2400" dirty="0"/>
              <a:t>(n - 2)</a:t>
            </a:r>
          </a:p>
          <a:p>
            <a:pPr marL="0" indent="0">
              <a:buFont typeface="Arial" panose="020B0604020202020204" pitchFamily="34" charset="0"/>
              <a:buNone/>
            </a:pPr>
            <a:endParaRPr lang="en-IN" sz="2400" dirty="0"/>
          </a:p>
        </p:txBody>
      </p:sp>
    </p:spTree>
    <p:extLst>
      <p:ext uri="{BB962C8B-B14F-4D97-AF65-F5344CB8AC3E}">
        <p14:creationId xmlns:p14="http://schemas.microsoft.com/office/powerpoint/2010/main" val="407267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66872-39E3-8AC7-B470-C446A5054041}"/>
              </a:ext>
            </a:extLst>
          </p:cNvPr>
          <p:cNvSpPr>
            <a:spLocks noGrp="1"/>
          </p:cNvSpPr>
          <p:nvPr>
            <p:ph type="title"/>
          </p:nvPr>
        </p:nvSpPr>
        <p:spPr/>
        <p:txBody>
          <a:bodyPr/>
          <a:lstStyle/>
          <a:p>
            <a:r>
              <a:rPr lang="en-US" dirty="0"/>
              <a:t>Direct vs. Indirect Recursion</a:t>
            </a:r>
            <a:endParaRPr lang="en-IN" dirty="0"/>
          </a:p>
        </p:txBody>
      </p:sp>
      <p:sp>
        <p:nvSpPr>
          <p:cNvPr id="3" name="Content Placeholder 2">
            <a:extLst>
              <a:ext uri="{FF2B5EF4-FFF2-40B4-BE49-F238E27FC236}">
                <a16:creationId xmlns:a16="http://schemas.microsoft.com/office/drawing/2014/main" id="{7E039B0E-BCB2-D138-AB4B-161A43C22980}"/>
              </a:ext>
            </a:extLst>
          </p:cNvPr>
          <p:cNvSpPr>
            <a:spLocks noGrp="1"/>
          </p:cNvSpPr>
          <p:nvPr>
            <p:ph idx="1"/>
          </p:nvPr>
        </p:nvSpPr>
        <p:spPr/>
        <p:txBody>
          <a:bodyPr/>
          <a:lstStyle/>
          <a:p>
            <a:pPr algn="just" fontAlgn="base">
              <a:buFont typeface="Arial" panose="020B0604020202020204" pitchFamily="34" charset="0"/>
              <a:buChar char="•"/>
            </a:pPr>
            <a:r>
              <a:rPr lang="en-US" dirty="0">
                <a:latin typeface="Nunito" pitchFamily="2" charset="0"/>
              </a:rPr>
              <a:t>Direct recursion: This is typified by the factorial implementation where the methods call itself.</a:t>
            </a:r>
          </a:p>
          <a:p>
            <a:pPr algn="just" fontAlgn="base">
              <a:buFont typeface="Arial" panose="020B0604020202020204" pitchFamily="34" charset="0"/>
              <a:buChar char="•"/>
            </a:pPr>
            <a:r>
              <a:rPr lang="en-US" dirty="0">
                <a:latin typeface="Nunito" pitchFamily="2" charset="0"/>
              </a:rPr>
              <a:t>In-Direct recursion: This happens where one method, say method A, calls another method B, which then calls method A. This involves two or more methods that eventually create a circular call sequence.</a:t>
            </a:r>
          </a:p>
          <a:p>
            <a:pPr algn="l" fontAlgn="base">
              <a:buFont typeface="Arial" panose="020B0604020202020204" pitchFamily="34" charset="0"/>
              <a:buChar char="•"/>
            </a:pPr>
            <a:r>
              <a:rPr lang="en-US" dirty="0">
                <a:latin typeface="Nunito" pitchFamily="2" charset="0"/>
              </a:rPr>
              <a:t>Head recursion: The recursive call is made at the beginning of the method.</a:t>
            </a:r>
          </a:p>
          <a:p>
            <a:pPr algn="l" fontAlgn="base">
              <a:buFont typeface="Arial" panose="020B0604020202020204" pitchFamily="34" charset="0"/>
              <a:buChar char="•"/>
            </a:pPr>
            <a:r>
              <a:rPr lang="en-US" dirty="0">
                <a:latin typeface="Nunito" pitchFamily="2" charset="0"/>
              </a:rPr>
              <a:t>Tail recursion: The recursive call is the last statement.</a:t>
            </a:r>
          </a:p>
          <a:p>
            <a:pPr algn="just" fontAlgn="base">
              <a:buFont typeface="Arial" panose="020B0604020202020204" pitchFamily="34" charset="0"/>
              <a:buChar char="•"/>
            </a:pPr>
            <a:endParaRPr lang="en-US" b="0" i="0" dirty="0">
              <a:solidFill>
                <a:srgbClr val="273239"/>
              </a:solidFill>
              <a:effectLst/>
              <a:highlight>
                <a:srgbClr val="FFFFFF"/>
              </a:highlight>
              <a:latin typeface="Nunito" pitchFamily="2" charset="0"/>
            </a:endParaRPr>
          </a:p>
          <a:p>
            <a:endParaRPr lang="en-IN" dirty="0"/>
          </a:p>
        </p:txBody>
      </p:sp>
    </p:spTree>
    <p:extLst>
      <p:ext uri="{BB962C8B-B14F-4D97-AF65-F5344CB8AC3E}">
        <p14:creationId xmlns:p14="http://schemas.microsoft.com/office/powerpoint/2010/main" val="3248350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92F9-C79F-D796-1AD5-9E6989C4DE54}"/>
              </a:ext>
            </a:extLst>
          </p:cNvPr>
          <p:cNvSpPr>
            <a:spLocks noGrp="1"/>
          </p:cNvSpPr>
          <p:nvPr>
            <p:ph type="title"/>
          </p:nvPr>
        </p:nvSpPr>
        <p:spPr/>
        <p:txBody>
          <a:bodyPr/>
          <a:lstStyle/>
          <a:p>
            <a:r>
              <a:rPr lang="en-US" dirty="0"/>
              <a:t>Indirect Recursion</a:t>
            </a:r>
            <a:endParaRPr lang="en-IN" dirty="0"/>
          </a:p>
        </p:txBody>
      </p:sp>
      <p:sp>
        <p:nvSpPr>
          <p:cNvPr id="3" name="Content Placeholder 2">
            <a:extLst>
              <a:ext uri="{FF2B5EF4-FFF2-40B4-BE49-F238E27FC236}">
                <a16:creationId xmlns:a16="http://schemas.microsoft.com/office/drawing/2014/main" id="{E1DFA11A-8890-A25B-E3F8-FC3099770430}"/>
              </a:ext>
            </a:extLst>
          </p:cNvPr>
          <p:cNvSpPr>
            <a:spLocks noGrp="1"/>
          </p:cNvSpPr>
          <p:nvPr>
            <p:ph idx="1"/>
          </p:nvPr>
        </p:nvSpPr>
        <p:spPr>
          <a:xfrm>
            <a:off x="383457" y="1825625"/>
            <a:ext cx="11716119" cy="4351338"/>
          </a:xfrm>
        </p:spPr>
        <p:txBody>
          <a:bodyPr numCol="2" spcCol="324000">
            <a:normAutofit fontScale="92500" lnSpcReduction="20000"/>
          </a:bodyPr>
          <a:lstStyle/>
          <a:p>
            <a:pPr marL="0" indent="0">
              <a:buNone/>
            </a:pPr>
            <a:r>
              <a:rPr lang="en-US" sz="1800" dirty="0"/>
              <a:t># Define the limit</a:t>
            </a:r>
          </a:p>
          <a:p>
            <a:pPr marL="0" indent="0">
              <a:buNone/>
            </a:pPr>
            <a:r>
              <a:rPr lang="en-US" sz="1800" dirty="0"/>
              <a:t>N = 10</a:t>
            </a:r>
          </a:p>
          <a:p>
            <a:pPr marL="0" indent="0">
              <a:buNone/>
            </a:pPr>
            <a:r>
              <a:rPr lang="en-US" sz="1800" dirty="0"/>
              <a:t># Initialize the starting number</a:t>
            </a:r>
          </a:p>
          <a:p>
            <a:pPr marL="0" indent="0">
              <a:buNone/>
            </a:pPr>
            <a:r>
              <a:rPr lang="en-US" sz="1800" dirty="0"/>
              <a:t>n = 1</a:t>
            </a:r>
          </a:p>
          <a:p>
            <a:pPr marL="0" indent="0">
              <a:buNone/>
            </a:pPr>
            <a:endParaRPr lang="en-US" sz="1800" dirty="0"/>
          </a:p>
          <a:p>
            <a:pPr marL="0" indent="0">
              <a:buNone/>
            </a:pPr>
            <a:r>
              <a:rPr lang="en-US" sz="1800" dirty="0"/>
              <a:t># Function to print odd numbers and call the even function</a:t>
            </a:r>
          </a:p>
          <a:p>
            <a:pPr marL="0" indent="0">
              <a:buNone/>
            </a:pPr>
            <a:r>
              <a:rPr lang="en-US" sz="1800" dirty="0"/>
              <a:t>def </a:t>
            </a:r>
            <a:r>
              <a:rPr lang="en-US" sz="1800" dirty="0" err="1"/>
              <a:t>print_odd</a:t>
            </a:r>
            <a:r>
              <a:rPr lang="en-US" sz="1800" dirty="0"/>
              <a:t>():</a:t>
            </a:r>
          </a:p>
          <a:p>
            <a:pPr marL="0" indent="0">
              <a:buNone/>
            </a:pPr>
            <a:r>
              <a:rPr lang="en-US" sz="1800" dirty="0"/>
              <a:t>    global n</a:t>
            </a:r>
          </a:p>
          <a:p>
            <a:pPr marL="0" indent="0">
              <a:buNone/>
            </a:pPr>
            <a:r>
              <a:rPr lang="en-US" sz="1800" dirty="0"/>
              <a:t>    if n &lt;= N:</a:t>
            </a:r>
          </a:p>
          <a:p>
            <a:pPr marL="0" indent="0">
              <a:buNone/>
            </a:pPr>
            <a:r>
              <a:rPr lang="en-US" sz="1800" dirty="0"/>
              <a:t>        print(n, end=" ")</a:t>
            </a:r>
          </a:p>
          <a:p>
            <a:pPr marL="0" indent="0">
              <a:buNone/>
            </a:pPr>
            <a:r>
              <a:rPr lang="en-US" sz="1800" dirty="0"/>
              <a:t>        n += 1</a:t>
            </a:r>
          </a:p>
          <a:p>
            <a:pPr marL="0" indent="0">
              <a:buNone/>
            </a:pPr>
            <a:r>
              <a:rPr lang="en-US" sz="1800" dirty="0"/>
              <a:t>        </a:t>
            </a:r>
            <a:r>
              <a:rPr lang="en-US" sz="1800" dirty="0" err="1"/>
              <a:t>print_even</a:t>
            </a:r>
            <a:r>
              <a:rPr lang="en-US" sz="1800" dirty="0"/>
              <a:t>()</a:t>
            </a:r>
          </a:p>
          <a:p>
            <a:pPr marL="0" indent="0">
              <a:buNone/>
            </a:pPr>
            <a:endParaRPr lang="en-US" sz="1800" dirty="0"/>
          </a:p>
          <a:p>
            <a:pPr marL="0" indent="0">
              <a:buNone/>
            </a:pPr>
            <a:r>
              <a:rPr lang="en-US" sz="1800" dirty="0"/>
              <a:t># Function to print even numbers and call the odd function</a:t>
            </a:r>
          </a:p>
          <a:p>
            <a:pPr marL="0" indent="0">
              <a:buNone/>
            </a:pPr>
            <a:r>
              <a:rPr lang="en-US" sz="1800" dirty="0"/>
              <a:t>def </a:t>
            </a:r>
            <a:r>
              <a:rPr lang="en-US" sz="1800" dirty="0" err="1"/>
              <a:t>print_even</a:t>
            </a:r>
            <a:r>
              <a:rPr lang="en-US" sz="1800" dirty="0"/>
              <a:t>():</a:t>
            </a:r>
          </a:p>
          <a:p>
            <a:pPr marL="0" indent="0">
              <a:buNone/>
            </a:pPr>
            <a:r>
              <a:rPr lang="en-US" sz="1800" dirty="0"/>
              <a:t>    global n</a:t>
            </a:r>
          </a:p>
          <a:p>
            <a:pPr marL="0" indent="0">
              <a:buNone/>
            </a:pPr>
            <a:r>
              <a:rPr lang="en-US" sz="1800" dirty="0"/>
              <a:t>    if n &lt;= N:</a:t>
            </a:r>
          </a:p>
          <a:p>
            <a:pPr marL="0" indent="0">
              <a:buNone/>
            </a:pPr>
            <a:r>
              <a:rPr lang="en-US" sz="1800" dirty="0"/>
              <a:t>        print(n, end=" ")</a:t>
            </a:r>
          </a:p>
          <a:p>
            <a:pPr marL="0" indent="0">
              <a:buNone/>
            </a:pPr>
            <a:r>
              <a:rPr lang="en-US" sz="1800" dirty="0"/>
              <a:t>        n += 1</a:t>
            </a:r>
          </a:p>
          <a:p>
            <a:pPr marL="0" indent="0">
              <a:buNone/>
            </a:pPr>
            <a:r>
              <a:rPr lang="en-US" sz="1800" dirty="0"/>
              <a:t>        </a:t>
            </a:r>
            <a:r>
              <a:rPr lang="en-US" sz="1800" dirty="0" err="1"/>
              <a:t>print_odd</a:t>
            </a:r>
            <a:r>
              <a:rPr lang="en-US" sz="1800" dirty="0"/>
              <a:t>()</a:t>
            </a:r>
          </a:p>
          <a:p>
            <a:pPr marL="0" indent="0">
              <a:buNone/>
            </a:pPr>
            <a:endParaRPr lang="en-US" sz="1800" dirty="0"/>
          </a:p>
          <a:p>
            <a:pPr marL="0" indent="0">
              <a:buNone/>
            </a:pPr>
            <a:r>
              <a:rPr lang="en-US" sz="1800" dirty="0"/>
              <a:t># Start the recursion with the odd function</a:t>
            </a:r>
          </a:p>
          <a:p>
            <a:pPr marL="0" indent="0">
              <a:buNone/>
            </a:pPr>
            <a:r>
              <a:rPr lang="en-US" sz="1800" dirty="0" err="1"/>
              <a:t>print_odd</a:t>
            </a:r>
            <a:r>
              <a:rPr lang="en-US" sz="1800" dirty="0"/>
              <a:t>()</a:t>
            </a:r>
          </a:p>
          <a:p>
            <a:pPr marL="0" indent="0">
              <a:buNone/>
            </a:pPr>
            <a:endParaRPr lang="en-IN" sz="1800" dirty="0"/>
          </a:p>
        </p:txBody>
      </p:sp>
    </p:spTree>
    <p:extLst>
      <p:ext uri="{BB962C8B-B14F-4D97-AF65-F5344CB8AC3E}">
        <p14:creationId xmlns:p14="http://schemas.microsoft.com/office/powerpoint/2010/main" val="2392803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4994E-4468-E20B-C240-46FAF2B73947}"/>
              </a:ext>
            </a:extLst>
          </p:cNvPr>
          <p:cNvSpPr>
            <a:spLocks noGrp="1"/>
          </p:cNvSpPr>
          <p:nvPr>
            <p:ph type="title"/>
          </p:nvPr>
        </p:nvSpPr>
        <p:spPr/>
        <p:txBody>
          <a:bodyPr/>
          <a:lstStyle/>
          <a:p>
            <a:r>
              <a:rPr lang="en-US" dirty="0"/>
              <a:t>Tailed vs. Non-Tailed Recursion</a:t>
            </a:r>
            <a:endParaRPr lang="en-IN" dirty="0"/>
          </a:p>
        </p:txBody>
      </p:sp>
      <p:sp>
        <p:nvSpPr>
          <p:cNvPr id="3" name="Content Placeholder 2">
            <a:extLst>
              <a:ext uri="{FF2B5EF4-FFF2-40B4-BE49-F238E27FC236}">
                <a16:creationId xmlns:a16="http://schemas.microsoft.com/office/drawing/2014/main" id="{F41567D3-73BC-E56B-16F5-5FB543B027CE}"/>
              </a:ext>
            </a:extLst>
          </p:cNvPr>
          <p:cNvSpPr>
            <a:spLocks noGrp="1"/>
          </p:cNvSpPr>
          <p:nvPr>
            <p:ph idx="1"/>
          </p:nvPr>
        </p:nvSpPr>
        <p:spPr>
          <a:xfrm>
            <a:off x="838200" y="1825625"/>
            <a:ext cx="10515600" cy="1094556"/>
          </a:xfrm>
        </p:spPr>
        <p:txBody>
          <a:bodyPr>
            <a:normAutofit lnSpcReduction="10000"/>
          </a:bodyPr>
          <a:lstStyle/>
          <a:p>
            <a:r>
              <a:rPr lang="en-US" sz="2000" dirty="0"/>
              <a:t>Tail recursion is defined by having the recursive call as the last operation in the function before returning</a:t>
            </a:r>
          </a:p>
          <a:p>
            <a:r>
              <a:rPr lang="en-US" dirty="0">
                <a:latin typeface="Nunito" pitchFamily="2" charset="0"/>
              </a:rPr>
              <a:t>While non-tail recursion involves other operations after the recursive call</a:t>
            </a:r>
          </a:p>
          <a:p>
            <a:endParaRPr lang="en-IN" dirty="0"/>
          </a:p>
        </p:txBody>
      </p:sp>
      <p:sp>
        <p:nvSpPr>
          <p:cNvPr id="5" name="Content Placeholder 2">
            <a:extLst>
              <a:ext uri="{FF2B5EF4-FFF2-40B4-BE49-F238E27FC236}">
                <a16:creationId xmlns:a16="http://schemas.microsoft.com/office/drawing/2014/main" id="{753CB972-8DBA-F8FF-3F9C-28DD29F398AE}"/>
              </a:ext>
            </a:extLst>
          </p:cNvPr>
          <p:cNvSpPr txBox="1">
            <a:spLocks/>
          </p:cNvSpPr>
          <p:nvPr/>
        </p:nvSpPr>
        <p:spPr>
          <a:xfrm>
            <a:off x="660236" y="3008672"/>
            <a:ext cx="10515600" cy="3427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extBox 6">
            <a:extLst>
              <a:ext uri="{FF2B5EF4-FFF2-40B4-BE49-F238E27FC236}">
                <a16:creationId xmlns:a16="http://schemas.microsoft.com/office/drawing/2014/main" id="{414A67AD-8AFC-2171-DC6E-19CC7B57454E}"/>
              </a:ext>
            </a:extLst>
          </p:cNvPr>
          <p:cNvSpPr txBox="1"/>
          <p:nvPr/>
        </p:nvSpPr>
        <p:spPr>
          <a:xfrm>
            <a:off x="76692" y="3308700"/>
            <a:ext cx="6858490" cy="2862322"/>
          </a:xfrm>
          <a:prstGeom prst="rect">
            <a:avLst/>
          </a:prstGeom>
          <a:noFill/>
        </p:spPr>
        <p:txBody>
          <a:bodyPr wrap="square">
            <a:spAutoFit/>
          </a:bodyPr>
          <a:lstStyle/>
          <a:p>
            <a:pPr algn="l" rtl="0" fontAlgn="base"/>
            <a:r>
              <a:rPr lang="en-US" sz="2000" dirty="0">
                <a:latin typeface="Nunito" pitchFamily="2" charset="0"/>
                <a:ea typeface="+mj-ea"/>
                <a:cs typeface="+mj-cs"/>
              </a:rPr>
              <a:t>function factorial (</a:t>
            </a:r>
            <a:r>
              <a:rPr lang="en-US" sz="2000" dirty="0" err="1">
                <a:latin typeface="Nunito" pitchFamily="2" charset="0"/>
                <a:ea typeface="+mj-ea"/>
                <a:cs typeface="+mj-cs"/>
              </a:rPr>
              <a:t>cuNum</a:t>
            </a:r>
            <a:r>
              <a:rPr lang="en-US" sz="2000" dirty="0">
                <a:latin typeface="Nunito" pitchFamily="2" charset="0"/>
                <a:ea typeface="+mj-ea"/>
                <a:cs typeface="+mj-cs"/>
              </a:rPr>
              <a:t> , </a:t>
            </a:r>
            <a:r>
              <a:rPr lang="en-US" sz="2000" dirty="0" err="1">
                <a:latin typeface="Nunito" pitchFamily="2" charset="0"/>
                <a:ea typeface="+mj-ea"/>
                <a:cs typeface="+mj-cs"/>
              </a:rPr>
              <a:t>previousMultiplication</a:t>
            </a:r>
            <a:r>
              <a:rPr lang="en-US" sz="2000" dirty="0">
                <a:latin typeface="Nunito" pitchFamily="2" charset="0"/>
                <a:ea typeface="+mj-ea"/>
                <a:cs typeface="+mj-cs"/>
              </a:rPr>
              <a:t>):</a:t>
            </a:r>
          </a:p>
          <a:p>
            <a:pPr algn="l" rtl="0" fontAlgn="base"/>
            <a:r>
              <a:rPr lang="en-US" sz="2000" dirty="0">
                <a:latin typeface="Nunito" pitchFamily="2" charset="0"/>
                <a:ea typeface="+mj-ea"/>
                <a:cs typeface="+mj-cs"/>
              </a:rPr>
              <a:t>if </a:t>
            </a:r>
            <a:r>
              <a:rPr lang="en-US" sz="2000" dirty="0" err="1">
                <a:latin typeface="Nunito" pitchFamily="2" charset="0"/>
                <a:ea typeface="+mj-ea"/>
                <a:cs typeface="+mj-cs"/>
              </a:rPr>
              <a:t>cuNum</a:t>
            </a:r>
            <a:r>
              <a:rPr lang="en-US" sz="2000" dirty="0">
                <a:latin typeface="Nunito" pitchFamily="2" charset="0"/>
                <a:ea typeface="+mj-ea"/>
                <a:cs typeface="+mj-cs"/>
              </a:rPr>
              <a:t> is less or equal to 0 then</a:t>
            </a:r>
          </a:p>
          <a:p>
            <a:pPr algn="l" rtl="0" fontAlgn="base"/>
            <a:r>
              <a:rPr lang="en-US" sz="2000" dirty="0">
                <a:latin typeface="Nunito" pitchFamily="2" charset="0"/>
                <a:ea typeface="+mj-ea"/>
                <a:cs typeface="+mj-cs"/>
              </a:rPr>
              <a:t>return </a:t>
            </a:r>
            <a:r>
              <a:rPr lang="en-US" sz="2000" dirty="0" err="1">
                <a:latin typeface="Nunito" pitchFamily="2" charset="0"/>
                <a:ea typeface="+mj-ea"/>
                <a:cs typeface="+mj-cs"/>
              </a:rPr>
              <a:t>previousMultiplication</a:t>
            </a:r>
            <a:endParaRPr lang="en-US" sz="2000" dirty="0">
              <a:latin typeface="Nunito" pitchFamily="2" charset="0"/>
              <a:ea typeface="+mj-ea"/>
              <a:cs typeface="+mj-cs"/>
            </a:endParaRPr>
          </a:p>
          <a:p>
            <a:pPr algn="l" rtl="0" fontAlgn="base"/>
            <a:r>
              <a:rPr lang="en-US" sz="2000" dirty="0">
                <a:latin typeface="Nunito" pitchFamily="2" charset="0"/>
                <a:ea typeface="+mj-ea"/>
                <a:cs typeface="+mj-cs"/>
              </a:rPr>
              <a:t>else</a:t>
            </a:r>
          </a:p>
          <a:p>
            <a:pPr algn="l" rtl="0" fontAlgn="base"/>
            <a:r>
              <a:rPr lang="en-US" sz="2000" dirty="0">
                <a:latin typeface="Nunito" pitchFamily="2" charset="0"/>
                <a:ea typeface="+mj-ea"/>
                <a:cs typeface="+mj-cs"/>
              </a:rPr>
              <a:t>return factorial( </a:t>
            </a:r>
            <a:r>
              <a:rPr lang="en-US" sz="2000" dirty="0" err="1">
                <a:latin typeface="Nunito" pitchFamily="2" charset="0"/>
                <a:ea typeface="+mj-ea"/>
                <a:cs typeface="+mj-cs"/>
              </a:rPr>
              <a:t>cuNum</a:t>
            </a:r>
            <a:r>
              <a:rPr lang="en-US" sz="2000" dirty="0">
                <a:latin typeface="Nunito" pitchFamily="2" charset="0"/>
                <a:ea typeface="+mj-ea"/>
                <a:cs typeface="+mj-cs"/>
              </a:rPr>
              <a:t> – 1, </a:t>
            </a:r>
            <a:r>
              <a:rPr lang="en-US" sz="2000" dirty="0" err="1">
                <a:latin typeface="Nunito" pitchFamily="2" charset="0"/>
                <a:ea typeface="+mj-ea"/>
                <a:cs typeface="+mj-cs"/>
              </a:rPr>
              <a:t>cuNum</a:t>
            </a:r>
            <a:r>
              <a:rPr lang="en-US" sz="2000" dirty="0">
                <a:latin typeface="Nunito" pitchFamily="2" charset="0"/>
                <a:ea typeface="+mj-ea"/>
                <a:cs typeface="+mj-cs"/>
              </a:rPr>
              <a:t> * </a:t>
            </a:r>
            <a:r>
              <a:rPr lang="en-US" sz="2000" dirty="0" err="1">
                <a:latin typeface="Nunito" pitchFamily="2" charset="0"/>
                <a:ea typeface="+mj-ea"/>
                <a:cs typeface="+mj-cs"/>
              </a:rPr>
              <a:t>previousMultiplication</a:t>
            </a:r>
            <a:r>
              <a:rPr lang="en-US" sz="2000" dirty="0">
                <a:latin typeface="Nunito" pitchFamily="2" charset="0"/>
                <a:ea typeface="+mj-ea"/>
                <a:cs typeface="+mj-cs"/>
              </a:rPr>
              <a:t> ) </a:t>
            </a:r>
          </a:p>
          <a:p>
            <a:pPr algn="l" rtl="0" fontAlgn="base"/>
            <a:r>
              <a:rPr lang="en-US" sz="2000" dirty="0">
                <a:latin typeface="Nunito" pitchFamily="2" charset="0"/>
                <a:ea typeface="+mj-ea"/>
                <a:cs typeface="+mj-cs"/>
              </a:rPr>
              <a:t>// Tail Recursion</a:t>
            </a:r>
          </a:p>
          <a:p>
            <a:pPr algn="l" rtl="0" fontAlgn="base"/>
            <a:r>
              <a:rPr lang="en-US" sz="2000" dirty="0">
                <a:latin typeface="Nunito" pitchFamily="2" charset="0"/>
                <a:ea typeface="+mj-ea"/>
                <a:cs typeface="+mj-cs"/>
              </a:rPr>
              <a:t>end</a:t>
            </a:r>
          </a:p>
          <a:p>
            <a:pPr algn="l" rtl="0" fontAlgn="base"/>
            <a:r>
              <a:rPr lang="en-US" sz="2000" dirty="0">
                <a:latin typeface="Nunito" pitchFamily="2" charset="0"/>
                <a:ea typeface="+mj-ea"/>
                <a:cs typeface="+mj-cs"/>
              </a:rPr>
              <a:t>end</a:t>
            </a:r>
          </a:p>
        </p:txBody>
      </p:sp>
      <p:sp>
        <p:nvSpPr>
          <p:cNvPr id="4" name="Content Placeholder 2">
            <a:extLst>
              <a:ext uri="{FF2B5EF4-FFF2-40B4-BE49-F238E27FC236}">
                <a16:creationId xmlns:a16="http://schemas.microsoft.com/office/drawing/2014/main" id="{80D26F87-1549-0BF9-28AF-FD0B7DE03CF3}"/>
              </a:ext>
            </a:extLst>
          </p:cNvPr>
          <p:cNvSpPr txBox="1">
            <a:spLocks/>
          </p:cNvSpPr>
          <p:nvPr/>
        </p:nvSpPr>
        <p:spPr>
          <a:xfrm>
            <a:off x="6878648" y="2922905"/>
            <a:ext cx="5313353" cy="3648976"/>
          </a:xfrm>
          <a:prstGeom prst="rect">
            <a:avLst/>
          </a:prstGeom>
        </p:spPr>
        <p:txBody>
          <a:bodyPr vert="horz" lIns="91440" tIns="45720" rIns="91440" bIns="45720" numCol="1" spcCol="3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def </a:t>
            </a:r>
            <a:r>
              <a:rPr lang="en-US" sz="2000" dirty="0" err="1"/>
              <a:t>fact_n_tail_rec</a:t>
            </a:r>
            <a:r>
              <a:rPr lang="en-US" sz="2000" dirty="0"/>
              <a:t>(n):</a:t>
            </a:r>
          </a:p>
          <a:p>
            <a:pPr marL="0" indent="0">
              <a:buFont typeface="Arial" panose="020B0604020202020204" pitchFamily="34" charset="0"/>
              <a:buNone/>
            </a:pPr>
            <a:r>
              <a:rPr lang="en-US" sz="2000" dirty="0"/>
              <a:t>    if n == 0 or n == 1:</a:t>
            </a:r>
          </a:p>
          <a:p>
            <a:pPr marL="0" indent="0">
              <a:buFont typeface="Arial" panose="020B0604020202020204" pitchFamily="34" charset="0"/>
              <a:buNone/>
            </a:pPr>
            <a:r>
              <a:rPr lang="en-US" sz="2000" dirty="0"/>
              <a:t>        return 1</a:t>
            </a:r>
          </a:p>
          <a:p>
            <a:pPr marL="0" indent="0">
              <a:buFont typeface="Arial" panose="020B0604020202020204" pitchFamily="34" charset="0"/>
              <a:buNone/>
            </a:pPr>
            <a:r>
              <a:rPr lang="en-US" sz="2000" dirty="0"/>
              <a:t>    else:</a:t>
            </a:r>
          </a:p>
          <a:p>
            <a:pPr marL="0" indent="0">
              <a:buFont typeface="Arial" panose="020B0604020202020204" pitchFamily="34" charset="0"/>
              <a:buNone/>
            </a:pPr>
            <a:r>
              <a:rPr lang="en-US" sz="2000" dirty="0"/>
              <a:t>        return </a:t>
            </a:r>
            <a:r>
              <a:rPr lang="en-US" sz="2000" b="1" dirty="0"/>
              <a:t>n * </a:t>
            </a:r>
            <a:r>
              <a:rPr lang="en-US" sz="2000" b="1" dirty="0" err="1"/>
              <a:t>fact_n_tail_rec</a:t>
            </a:r>
            <a:r>
              <a:rPr lang="en-US" sz="2000" dirty="0"/>
              <a:t>(n - 1)</a:t>
            </a:r>
          </a:p>
          <a:p>
            <a:pPr marL="0" indent="0">
              <a:buFont typeface="Arial" panose="020B0604020202020204" pitchFamily="34" charset="0"/>
              <a:buNone/>
            </a:pPr>
            <a:r>
              <a:rPr lang="en-US" sz="2000" dirty="0"/>
              <a:t># Example usage</a:t>
            </a:r>
          </a:p>
          <a:p>
            <a:pPr marL="0" indent="0">
              <a:buFont typeface="Arial" panose="020B0604020202020204" pitchFamily="34" charset="0"/>
              <a:buNone/>
            </a:pPr>
            <a:r>
              <a:rPr lang="en-US" sz="2000" dirty="0"/>
              <a:t>print(</a:t>
            </a:r>
            <a:r>
              <a:rPr lang="en-US" sz="2000" dirty="0" err="1"/>
              <a:t>factorial_non_tail_recursive</a:t>
            </a:r>
            <a:r>
              <a:rPr lang="en-US" sz="2000" dirty="0"/>
              <a:t>(5))  # Output: 120</a:t>
            </a:r>
          </a:p>
        </p:txBody>
      </p:sp>
    </p:spTree>
    <p:extLst>
      <p:ext uri="{BB962C8B-B14F-4D97-AF65-F5344CB8AC3E}">
        <p14:creationId xmlns:p14="http://schemas.microsoft.com/office/powerpoint/2010/main" val="309782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15C5-800C-A4CE-4CBF-8FA336E8CB48}"/>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49067777-D5B0-9160-A2B9-C06DA60E5BF2}"/>
              </a:ext>
            </a:extLst>
          </p:cNvPr>
          <p:cNvGraphicFramePr>
            <a:graphicFrameLocks noGrp="1"/>
          </p:cNvGraphicFramePr>
          <p:nvPr>
            <p:ph idx="1"/>
            <p:extLst>
              <p:ext uri="{D42A27DB-BD31-4B8C-83A1-F6EECF244321}">
                <p14:modId xmlns:p14="http://schemas.microsoft.com/office/powerpoint/2010/main" val="2108222885"/>
              </p:ext>
            </p:extLst>
          </p:nvPr>
        </p:nvGraphicFramePr>
        <p:xfrm>
          <a:off x="41296" y="53094"/>
          <a:ext cx="12064180" cy="6737062"/>
        </p:xfrm>
        <a:graphic>
          <a:graphicData uri="http://schemas.openxmlformats.org/drawingml/2006/table">
            <a:tbl>
              <a:tblPr>
                <a:tableStyleId>{35758FB7-9AC5-4552-8A53-C91805E547FA}</a:tableStyleId>
              </a:tblPr>
              <a:tblGrid>
                <a:gridCol w="3574572">
                  <a:extLst>
                    <a:ext uri="{9D8B030D-6E8A-4147-A177-3AD203B41FA5}">
                      <a16:colId xmlns:a16="http://schemas.microsoft.com/office/drawing/2014/main" val="267387554"/>
                    </a:ext>
                  </a:extLst>
                </a:gridCol>
                <a:gridCol w="4244804">
                  <a:extLst>
                    <a:ext uri="{9D8B030D-6E8A-4147-A177-3AD203B41FA5}">
                      <a16:colId xmlns:a16="http://schemas.microsoft.com/office/drawing/2014/main" val="1183374320"/>
                    </a:ext>
                  </a:extLst>
                </a:gridCol>
                <a:gridCol w="4244804">
                  <a:extLst>
                    <a:ext uri="{9D8B030D-6E8A-4147-A177-3AD203B41FA5}">
                      <a16:colId xmlns:a16="http://schemas.microsoft.com/office/drawing/2014/main" val="1892695636"/>
                    </a:ext>
                  </a:extLst>
                </a:gridCol>
              </a:tblGrid>
              <a:tr h="600897">
                <a:tc>
                  <a:txBody>
                    <a:bodyPr/>
                    <a:lstStyle/>
                    <a:p>
                      <a:pPr algn="ctr" fontAlgn="base"/>
                      <a:r>
                        <a:rPr lang="en-IN" sz="2800" b="1" dirty="0">
                          <a:effectLst/>
                        </a:rPr>
                        <a:t>Feature</a:t>
                      </a:r>
                    </a:p>
                  </a:txBody>
                  <a:tcPr marL="38100" marR="38100" marT="47625" marB="47625" anchor="ctr"/>
                </a:tc>
                <a:tc>
                  <a:txBody>
                    <a:bodyPr/>
                    <a:lstStyle/>
                    <a:p>
                      <a:pPr algn="ctr" fontAlgn="base"/>
                      <a:r>
                        <a:rPr lang="en-IN" sz="2800" b="1" dirty="0">
                          <a:effectLst/>
                        </a:rPr>
                        <a:t>Tail Recursion</a:t>
                      </a:r>
                    </a:p>
                  </a:txBody>
                  <a:tcPr marL="47625" marR="47625" marT="47625" marB="47625" anchor="ctr"/>
                </a:tc>
                <a:tc>
                  <a:txBody>
                    <a:bodyPr/>
                    <a:lstStyle/>
                    <a:p>
                      <a:pPr algn="ctr" fontAlgn="base"/>
                      <a:r>
                        <a:rPr lang="en-IN" sz="2800" b="1" dirty="0">
                          <a:effectLst/>
                        </a:rPr>
                        <a:t>Non-Tail Recursion</a:t>
                      </a:r>
                    </a:p>
                  </a:txBody>
                  <a:tcPr marL="47625" marR="47625" marT="47625" marB="47625" anchor="ctr"/>
                </a:tc>
                <a:extLst>
                  <a:ext uri="{0D108BD9-81ED-4DB2-BD59-A6C34878D82A}">
                    <a16:rowId xmlns:a16="http://schemas.microsoft.com/office/drawing/2014/main" val="87312889"/>
                  </a:ext>
                </a:extLst>
              </a:tr>
              <a:tr h="1416713">
                <a:tc>
                  <a:txBody>
                    <a:bodyPr/>
                    <a:lstStyle/>
                    <a:p>
                      <a:pPr algn="l" fontAlgn="base"/>
                      <a:r>
                        <a:rPr lang="en-IN" sz="2000" b="1" dirty="0">
                          <a:effectLst/>
                        </a:rPr>
                        <a:t>Definition</a:t>
                      </a:r>
                    </a:p>
                  </a:txBody>
                  <a:tcPr marL="38100" marR="38100" marT="36124" marB="36124" anchor="ctr"/>
                </a:tc>
                <a:tc>
                  <a:txBody>
                    <a:bodyPr/>
                    <a:lstStyle/>
                    <a:p>
                      <a:pPr algn="l" fontAlgn="ctr"/>
                      <a:r>
                        <a:rPr lang="en-US" sz="1800" b="0">
                          <a:effectLst/>
                        </a:rPr>
                        <a:t>A recursive function is said to be tail-recursive if the recursive call is the last thing done in the function before returning.</a:t>
                      </a:r>
                    </a:p>
                  </a:txBody>
                  <a:tcPr marL="47625" marR="47625" marT="66675" marB="66675" anchor="ctr"/>
                </a:tc>
                <a:tc>
                  <a:txBody>
                    <a:bodyPr/>
                    <a:lstStyle/>
                    <a:p>
                      <a:pPr algn="l" fontAlgn="ctr"/>
                      <a:r>
                        <a:rPr lang="en-US" sz="1800" b="0">
                          <a:effectLst/>
                        </a:rPr>
                        <a:t>A recursive function is said to be non-tail-recursive if the recursive call is not the last thing done in the function before returning.</a:t>
                      </a:r>
                    </a:p>
                  </a:txBody>
                  <a:tcPr marL="47625" marR="47625" marT="66675" marB="66675" anchor="ctr"/>
                </a:tc>
                <a:extLst>
                  <a:ext uri="{0D108BD9-81ED-4DB2-BD59-A6C34878D82A}">
                    <a16:rowId xmlns:a16="http://schemas.microsoft.com/office/drawing/2014/main" val="1670512642"/>
                  </a:ext>
                </a:extLst>
              </a:tr>
              <a:tr h="1100913">
                <a:tc>
                  <a:txBody>
                    <a:bodyPr/>
                    <a:lstStyle/>
                    <a:p>
                      <a:pPr algn="l" fontAlgn="base"/>
                      <a:r>
                        <a:rPr lang="en-IN" sz="2000" b="1" dirty="0">
                          <a:effectLst/>
                        </a:rPr>
                        <a:t>Base Case Handling</a:t>
                      </a:r>
                    </a:p>
                  </a:txBody>
                  <a:tcPr marL="38100" marR="38100" marT="36124" marB="36124" anchor="ctr"/>
                </a:tc>
                <a:tc>
                  <a:txBody>
                    <a:bodyPr/>
                    <a:lstStyle/>
                    <a:p>
                      <a:pPr algn="l" fontAlgn="ctr"/>
                      <a:r>
                        <a:rPr lang="en-US" sz="1800" b="0" dirty="0">
                          <a:effectLst/>
                        </a:rPr>
                        <a:t>Usually, the base case is handled at the end of the function after the recursive call.</a:t>
                      </a:r>
                    </a:p>
                  </a:txBody>
                  <a:tcPr marL="47625" marR="47625" marT="66675" marB="66675" anchor="ctr"/>
                </a:tc>
                <a:tc>
                  <a:txBody>
                    <a:bodyPr/>
                    <a:lstStyle/>
                    <a:p>
                      <a:pPr algn="l" fontAlgn="ctr"/>
                      <a:r>
                        <a:rPr lang="en-US" sz="1800" b="0">
                          <a:effectLst/>
                        </a:rPr>
                        <a:t>Usually, the base case is handled before making the recursive call.</a:t>
                      </a:r>
                    </a:p>
                  </a:txBody>
                  <a:tcPr marL="47625" marR="47625" marT="66675" marB="66675" anchor="ctr"/>
                </a:tc>
                <a:extLst>
                  <a:ext uri="{0D108BD9-81ED-4DB2-BD59-A6C34878D82A}">
                    <a16:rowId xmlns:a16="http://schemas.microsoft.com/office/drawing/2014/main" val="83400147"/>
                  </a:ext>
                </a:extLst>
              </a:tr>
              <a:tr h="1416713">
                <a:tc>
                  <a:txBody>
                    <a:bodyPr/>
                    <a:lstStyle/>
                    <a:p>
                      <a:pPr algn="l" fontAlgn="base"/>
                      <a:r>
                        <a:rPr lang="en-IN" sz="2000" b="1" dirty="0">
                          <a:effectLst/>
                        </a:rPr>
                        <a:t>Stack Usage</a:t>
                      </a:r>
                    </a:p>
                  </a:txBody>
                  <a:tcPr marL="38100" marR="38100" marT="36124" marB="36124" anchor="ctr"/>
                </a:tc>
                <a:tc>
                  <a:txBody>
                    <a:bodyPr/>
                    <a:lstStyle/>
                    <a:p>
                      <a:pPr algn="l" fontAlgn="ctr"/>
                      <a:r>
                        <a:rPr lang="en-US" sz="1800" b="0" dirty="0">
                          <a:effectLst/>
                        </a:rPr>
                        <a:t>Typically, tail recursion can be optimized by compilers/interpreters to use a constant amount of stack space.</a:t>
                      </a:r>
                    </a:p>
                  </a:txBody>
                  <a:tcPr marL="47625" marR="47625" marT="66675" marB="66675" anchor="ctr"/>
                </a:tc>
                <a:tc>
                  <a:txBody>
                    <a:bodyPr/>
                    <a:lstStyle/>
                    <a:p>
                      <a:pPr algn="l" fontAlgn="ctr"/>
                      <a:r>
                        <a:rPr lang="en-US" sz="1800" b="0" dirty="0">
                          <a:effectLst/>
                        </a:rPr>
                        <a:t>Typically, non-tail recursion uses more stack space because each recursive call creates a new frame on the call stack.</a:t>
                      </a:r>
                    </a:p>
                  </a:txBody>
                  <a:tcPr marL="47625" marR="47625" marT="66675" marB="66675" anchor="ctr"/>
                </a:tc>
                <a:extLst>
                  <a:ext uri="{0D108BD9-81ED-4DB2-BD59-A6C34878D82A}">
                    <a16:rowId xmlns:a16="http://schemas.microsoft.com/office/drawing/2014/main" val="1572640520"/>
                  </a:ext>
                </a:extLst>
              </a:tr>
              <a:tr h="1100913">
                <a:tc>
                  <a:txBody>
                    <a:bodyPr/>
                    <a:lstStyle/>
                    <a:p>
                      <a:pPr algn="l" fontAlgn="base"/>
                      <a:r>
                        <a:rPr lang="en-IN" sz="2000" b="1" dirty="0">
                          <a:effectLst/>
                        </a:rPr>
                        <a:t>Optimization Potential</a:t>
                      </a:r>
                    </a:p>
                  </a:txBody>
                  <a:tcPr marL="38100" marR="38100" marT="36124" marB="36124" anchor="ctr"/>
                </a:tc>
                <a:tc>
                  <a:txBody>
                    <a:bodyPr/>
                    <a:lstStyle/>
                    <a:p>
                      <a:pPr algn="l" fontAlgn="ctr"/>
                      <a:r>
                        <a:rPr lang="en-US" sz="1800" b="0" dirty="0">
                          <a:effectLst/>
                        </a:rPr>
                        <a:t>Can be optimized for tail call elimination, improving stack space efficiency.</a:t>
                      </a:r>
                    </a:p>
                  </a:txBody>
                  <a:tcPr marL="47625" marR="47625" marT="66675" marB="66675" anchor="ctr"/>
                </a:tc>
                <a:tc>
                  <a:txBody>
                    <a:bodyPr/>
                    <a:lstStyle/>
                    <a:p>
                      <a:pPr algn="l" fontAlgn="ctr"/>
                      <a:r>
                        <a:rPr lang="en-US" sz="1800" b="0" dirty="0">
                          <a:effectLst/>
                        </a:rPr>
                        <a:t>May not be optimized for tail call elimination, which can lead to stack overflow errors.</a:t>
                      </a:r>
                    </a:p>
                  </a:txBody>
                  <a:tcPr marL="47625" marR="47625" marT="66675" marB="66675" anchor="ctr"/>
                </a:tc>
                <a:extLst>
                  <a:ext uri="{0D108BD9-81ED-4DB2-BD59-A6C34878D82A}">
                    <a16:rowId xmlns:a16="http://schemas.microsoft.com/office/drawing/2014/main" val="901794691"/>
                  </a:ext>
                </a:extLst>
              </a:tr>
              <a:tr h="1100913">
                <a:tc>
                  <a:txBody>
                    <a:bodyPr/>
                    <a:lstStyle/>
                    <a:p>
                      <a:pPr algn="l" fontAlgn="base"/>
                      <a:r>
                        <a:rPr lang="en-IN" sz="2000" b="1" dirty="0">
                          <a:effectLst/>
                        </a:rPr>
                        <a:t>Examples</a:t>
                      </a:r>
                    </a:p>
                  </a:txBody>
                  <a:tcPr marL="38100" marR="38100" marT="36124" marB="36124" anchor="ctr"/>
                </a:tc>
                <a:tc>
                  <a:txBody>
                    <a:bodyPr/>
                    <a:lstStyle/>
                    <a:p>
                      <a:pPr algn="l" fontAlgn="ctr"/>
                      <a:r>
                        <a:rPr lang="en-US" sz="1800" b="0" dirty="0">
                          <a:effectLst/>
                        </a:rPr>
                        <a:t>Factorial function, some tree traversals, mutual recursions with multiple recursive calls.</a:t>
                      </a:r>
                    </a:p>
                  </a:txBody>
                  <a:tcPr marL="47625" marR="47625" marT="66675" marB="66675" anchor="ctr"/>
                </a:tc>
                <a:tc>
                  <a:txBody>
                    <a:bodyPr/>
                    <a:lstStyle/>
                    <a:p>
                      <a:pPr algn="l" fontAlgn="ctr"/>
                      <a:r>
                        <a:rPr lang="en-US" sz="1800" b="0" dirty="0">
                          <a:effectLst/>
                        </a:rPr>
                        <a:t>Fibonacci sequence, recursive algorithms without the tail call optimization.</a:t>
                      </a:r>
                    </a:p>
                  </a:txBody>
                  <a:tcPr marL="47625" marR="47625" marT="66675" marB="66675" anchor="ctr"/>
                </a:tc>
                <a:extLst>
                  <a:ext uri="{0D108BD9-81ED-4DB2-BD59-A6C34878D82A}">
                    <a16:rowId xmlns:a16="http://schemas.microsoft.com/office/drawing/2014/main" val="4096089357"/>
                  </a:ext>
                </a:extLst>
              </a:tr>
            </a:tbl>
          </a:graphicData>
        </a:graphic>
      </p:graphicFrame>
    </p:spTree>
    <p:extLst>
      <p:ext uri="{BB962C8B-B14F-4D97-AF65-F5344CB8AC3E}">
        <p14:creationId xmlns:p14="http://schemas.microsoft.com/office/powerpoint/2010/main" val="3838830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BDC3-B6E1-A571-AC68-90E08E0F5AED}"/>
              </a:ext>
            </a:extLst>
          </p:cNvPr>
          <p:cNvSpPr>
            <a:spLocks noGrp="1"/>
          </p:cNvSpPr>
          <p:nvPr>
            <p:ph type="title"/>
          </p:nvPr>
        </p:nvSpPr>
        <p:spPr>
          <a:xfrm>
            <a:off x="661609" y="189247"/>
            <a:ext cx="9404723" cy="740651"/>
          </a:xfrm>
        </p:spPr>
        <p:txBody>
          <a:bodyPr/>
          <a:lstStyle/>
          <a:p>
            <a:r>
              <a:rPr lang="en-IN" dirty="0"/>
              <a:t>Trail vs Non trail </a:t>
            </a:r>
          </a:p>
        </p:txBody>
      </p:sp>
      <p:sp>
        <p:nvSpPr>
          <p:cNvPr id="3" name="Content Placeholder 2">
            <a:extLst>
              <a:ext uri="{FF2B5EF4-FFF2-40B4-BE49-F238E27FC236}">
                <a16:creationId xmlns:a16="http://schemas.microsoft.com/office/drawing/2014/main" id="{6AE0A231-DC18-DEC1-255D-00C418243438}"/>
              </a:ext>
            </a:extLst>
          </p:cNvPr>
          <p:cNvSpPr>
            <a:spLocks noGrp="1"/>
          </p:cNvSpPr>
          <p:nvPr>
            <p:ph idx="1"/>
          </p:nvPr>
        </p:nvSpPr>
        <p:spPr>
          <a:xfrm>
            <a:off x="185980" y="1317356"/>
            <a:ext cx="12006020" cy="5540644"/>
          </a:xfrm>
        </p:spPr>
        <p:txBody>
          <a:bodyPr numCol="2" spcCol="216000"/>
          <a:lstStyle/>
          <a:p>
            <a:pPr algn="just"/>
            <a:r>
              <a:rPr lang="en-US" dirty="0"/>
              <a:t>Tail recursion is defined by having the recursive call as the last operation in the function before returning</a:t>
            </a:r>
          </a:p>
          <a:p>
            <a:r>
              <a:rPr lang="en-US" dirty="0"/>
              <a:t>function factorial (</a:t>
            </a:r>
            <a:r>
              <a:rPr lang="en-US" dirty="0" err="1"/>
              <a:t>currentNumber</a:t>
            </a:r>
            <a:r>
              <a:rPr lang="en-US" dirty="0"/>
              <a:t> , </a:t>
            </a:r>
            <a:r>
              <a:rPr lang="en-US" dirty="0" err="1"/>
              <a:t>previousMultiplication</a:t>
            </a:r>
            <a:r>
              <a:rPr lang="en-US" dirty="0"/>
              <a:t>):</a:t>
            </a:r>
          </a:p>
          <a:p>
            <a:r>
              <a:rPr lang="en-US" dirty="0"/>
              <a:t>if </a:t>
            </a:r>
            <a:r>
              <a:rPr lang="en-US" dirty="0" err="1"/>
              <a:t>currentNumber</a:t>
            </a:r>
            <a:r>
              <a:rPr lang="en-US" dirty="0"/>
              <a:t> is less or equal to 0 then</a:t>
            </a:r>
          </a:p>
          <a:p>
            <a:r>
              <a:rPr lang="en-US" dirty="0"/>
              <a:t>return </a:t>
            </a:r>
            <a:r>
              <a:rPr lang="en-US" dirty="0" err="1"/>
              <a:t>previousMultiplication</a:t>
            </a:r>
            <a:endParaRPr lang="en-US" dirty="0"/>
          </a:p>
          <a:p>
            <a:r>
              <a:rPr lang="en-US" dirty="0"/>
              <a:t>else</a:t>
            </a:r>
          </a:p>
          <a:p>
            <a:r>
              <a:rPr lang="en-US" dirty="0"/>
              <a:t>return factorial( </a:t>
            </a:r>
            <a:r>
              <a:rPr lang="en-US" dirty="0" err="1"/>
              <a:t>currentNumber</a:t>
            </a:r>
            <a:r>
              <a:rPr lang="en-US" dirty="0"/>
              <a:t> – 1, </a:t>
            </a:r>
            <a:r>
              <a:rPr lang="en-US" dirty="0" err="1"/>
              <a:t>currentNumber</a:t>
            </a:r>
            <a:r>
              <a:rPr lang="en-US" dirty="0"/>
              <a:t> * </a:t>
            </a:r>
            <a:r>
              <a:rPr lang="en-US" dirty="0" err="1"/>
              <a:t>previousMultiplication</a:t>
            </a:r>
            <a:r>
              <a:rPr lang="en-US" dirty="0"/>
              <a:t> ) </a:t>
            </a:r>
          </a:p>
          <a:p>
            <a:r>
              <a:rPr lang="en-US" dirty="0"/>
              <a:t>// Tail Recursion</a:t>
            </a:r>
          </a:p>
          <a:p>
            <a:r>
              <a:rPr lang="en-US" dirty="0"/>
              <a:t>end</a:t>
            </a:r>
          </a:p>
          <a:p>
            <a:pPr marL="0" indent="0">
              <a:buNone/>
            </a:pPr>
            <a:r>
              <a:rPr lang="en-US" dirty="0"/>
              <a:t>End</a:t>
            </a:r>
          </a:p>
          <a:p>
            <a:pPr marL="0" indent="0">
              <a:buNone/>
            </a:pPr>
            <a:endParaRPr lang="en-US" dirty="0"/>
          </a:p>
          <a:p>
            <a:pPr marL="0" indent="0">
              <a:buNone/>
            </a:pPr>
            <a:endParaRPr lang="en-US" dirty="0"/>
          </a:p>
          <a:p>
            <a:pPr marL="0" indent="0">
              <a:buNone/>
            </a:pPr>
            <a:endParaRPr lang="en-US" dirty="0"/>
          </a:p>
          <a:p>
            <a:pPr marL="0" indent="0">
              <a:buNone/>
            </a:pPr>
            <a:r>
              <a:rPr lang="en-US" dirty="0"/>
              <a:t>Non-tail recursion involves other operations after the recursive call</a:t>
            </a:r>
          </a:p>
          <a:p>
            <a:pPr marL="0" indent="0">
              <a:buNone/>
            </a:pPr>
            <a:r>
              <a:rPr lang="en-US" dirty="0"/>
              <a:t>function factorial ( n ):</a:t>
            </a:r>
          </a:p>
          <a:p>
            <a:pPr marL="0" indent="0">
              <a:buNone/>
            </a:pPr>
            <a:r>
              <a:rPr lang="en-US" dirty="0"/>
              <a:t>if n is less or equal to 0 then</a:t>
            </a:r>
          </a:p>
          <a:p>
            <a:pPr marL="0" indent="0">
              <a:buNone/>
            </a:pPr>
            <a:r>
              <a:rPr lang="en-US" dirty="0"/>
              <a:t>return 1</a:t>
            </a:r>
          </a:p>
          <a:p>
            <a:pPr marL="0" indent="0">
              <a:buNone/>
            </a:pPr>
            <a:r>
              <a:rPr lang="en-US" dirty="0"/>
              <a:t>else</a:t>
            </a:r>
          </a:p>
          <a:p>
            <a:pPr marL="0" indent="0">
              <a:buNone/>
            </a:pPr>
            <a:r>
              <a:rPr lang="en-US" dirty="0"/>
              <a:t>return n * factorial ( n – 1 ) </a:t>
            </a:r>
          </a:p>
          <a:p>
            <a:pPr marL="0" indent="0">
              <a:buNone/>
            </a:pPr>
            <a:r>
              <a:rPr lang="en-US" dirty="0"/>
              <a:t>// Non-Tail Recursion</a:t>
            </a:r>
          </a:p>
          <a:p>
            <a:pPr marL="0" indent="0">
              <a:buNone/>
            </a:pPr>
            <a:r>
              <a:rPr lang="en-US" dirty="0"/>
              <a:t>end</a:t>
            </a:r>
          </a:p>
          <a:p>
            <a:pPr marL="0" indent="0">
              <a:buNone/>
            </a:pPr>
            <a:r>
              <a:rPr lang="en-US" dirty="0"/>
              <a:t>end</a:t>
            </a:r>
            <a:endParaRPr lang="en-IN" dirty="0"/>
          </a:p>
        </p:txBody>
      </p:sp>
    </p:spTree>
    <p:extLst>
      <p:ext uri="{BB962C8B-B14F-4D97-AF65-F5344CB8AC3E}">
        <p14:creationId xmlns:p14="http://schemas.microsoft.com/office/powerpoint/2010/main" val="257679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35C76-E614-F5CB-FCDA-F2862891D30B}"/>
              </a:ext>
            </a:extLst>
          </p:cNvPr>
          <p:cNvSpPr>
            <a:spLocks noGrp="1"/>
          </p:cNvSpPr>
          <p:nvPr>
            <p:ph type="title"/>
          </p:nvPr>
        </p:nvSpPr>
        <p:spPr/>
        <p:txBody>
          <a:bodyPr/>
          <a:lstStyle/>
          <a:p>
            <a:r>
              <a:rPr lang="en-IN" dirty="0"/>
              <a:t>Factorization of a number</a:t>
            </a:r>
          </a:p>
        </p:txBody>
      </p:sp>
      <p:sp>
        <p:nvSpPr>
          <p:cNvPr id="3" name="Content Placeholder 2">
            <a:extLst>
              <a:ext uri="{FF2B5EF4-FFF2-40B4-BE49-F238E27FC236}">
                <a16:creationId xmlns:a16="http://schemas.microsoft.com/office/drawing/2014/main" id="{29C5FB36-0CCB-61C9-F434-66C2DB923CC7}"/>
              </a:ext>
            </a:extLst>
          </p:cNvPr>
          <p:cNvSpPr>
            <a:spLocks noGrp="1"/>
          </p:cNvSpPr>
          <p:nvPr>
            <p:ph idx="1"/>
          </p:nvPr>
        </p:nvSpPr>
        <p:spPr>
          <a:xfrm>
            <a:off x="1103312" y="1639969"/>
            <a:ext cx="8946541" cy="4195481"/>
          </a:xfrm>
        </p:spPr>
        <p:txBody>
          <a:bodyPr>
            <a:normAutofit fontScale="85000" lnSpcReduction="20000"/>
          </a:bodyPr>
          <a:lstStyle/>
          <a:p>
            <a:pPr algn="just" rtl="0" fontAlgn="base"/>
            <a:r>
              <a:rPr lang="en-US" sz="3200" b="0" i="0" dirty="0">
                <a:effectLst/>
                <a:latin typeface="Nunito" pitchFamily="2" charset="0"/>
              </a:rPr>
              <a:t>Prime factor is the factor of the given number which is a </a:t>
            </a:r>
            <a:r>
              <a:rPr lang="en-US" sz="3200" b="0" i="0" u="sng" dirty="0">
                <a:effectLst/>
                <a:latin typeface="Nunito" pitchFamily="2" charset="0"/>
                <a:hlinkClick r:id="rId2">
                  <a:extLst>
                    <a:ext uri="{A12FA001-AC4F-418D-AE19-62706E023703}">
                      <ahyp:hlinkClr xmlns:ahyp="http://schemas.microsoft.com/office/drawing/2018/hyperlinkcolor" val="tx"/>
                    </a:ext>
                  </a:extLst>
                </a:hlinkClick>
              </a:rPr>
              <a:t>prime number</a:t>
            </a:r>
            <a:r>
              <a:rPr lang="en-US" sz="3200" b="0" i="0" dirty="0">
                <a:effectLst/>
                <a:latin typeface="Nunito" pitchFamily="2" charset="0"/>
              </a:rPr>
              <a:t>. Factors are the numbers you multiply together to get another number.</a:t>
            </a:r>
          </a:p>
          <a:p>
            <a:pPr algn="just" rtl="0" fontAlgn="base"/>
            <a:r>
              <a:rPr lang="en-US" sz="3200" b="0" i="0" dirty="0">
                <a:effectLst/>
                <a:latin typeface="Nunito" pitchFamily="2" charset="0"/>
              </a:rPr>
              <a:t>In simple words, prime factor is finding which prime numbers multiply together to make the original number.</a:t>
            </a:r>
          </a:p>
          <a:p>
            <a:pPr algn="just" rtl="0" fontAlgn="base"/>
            <a:endParaRPr lang="en-US" sz="3200" b="0" i="0" dirty="0">
              <a:effectLst/>
              <a:latin typeface="Nunito" pitchFamily="2" charset="0"/>
            </a:endParaRPr>
          </a:p>
          <a:p>
            <a:pPr algn="just" rtl="0" fontAlgn="base"/>
            <a:r>
              <a:rPr lang="en-US" sz="3200" b="1" i="0" dirty="0">
                <a:effectLst/>
                <a:latin typeface="Nunito" pitchFamily="2" charset="0"/>
              </a:rPr>
              <a:t>Example:</a:t>
            </a:r>
            <a:r>
              <a:rPr lang="en-US" sz="3200" b="0" i="0" dirty="0">
                <a:effectLst/>
                <a:latin typeface="Nunito" pitchFamily="2" charset="0"/>
              </a:rPr>
              <a:t> The prime factors of 15 are 3 and 5</a:t>
            </a:r>
          </a:p>
          <a:p>
            <a:pPr marL="0" indent="0" algn="just" rtl="0" fontAlgn="base">
              <a:buNone/>
            </a:pPr>
            <a:r>
              <a:rPr lang="en-US" sz="3200" b="0" i="0" dirty="0">
                <a:effectLst/>
                <a:latin typeface="Nunito" pitchFamily="2" charset="0"/>
              </a:rPr>
              <a:t>  (because 3×5=15, and 3 and 5 are prime numbers). </a:t>
            </a:r>
          </a:p>
          <a:p>
            <a:pPr algn="just" rtl="0" fontAlgn="base"/>
            <a:r>
              <a:rPr lang="en-US" sz="3200" b="0" i="0" dirty="0">
                <a:solidFill>
                  <a:srgbClr val="FF0000"/>
                </a:solidFill>
                <a:effectLst/>
                <a:latin typeface="Nunito" pitchFamily="2" charset="0"/>
              </a:rPr>
              <a:t>Practice: WAP for this problem.</a:t>
            </a:r>
          </a:p>
          <a:p>
            <a:pPr algn="just"/>
            <a:endParaRPr lang="en-IN" sz="3200" dirty="0"/>
          </a:p>
        </p:txBody>
      </p:sp>
      <p:sp>
        <p:nvSpPr>
          <p:cNvPr id="5" name="TextBox 4">
            <a:extLst>
              <a:ext uri="{FF2B5EF4-FFF2-40B4-BE49-F238E27FC236}">
                <a16:creationId xmlns:a16="http://schemas.microsoft.com/office/drawing/2014/main" id="{BC229048-3F76-F2C3-6B89-BEDFCE0B465E}"/>
              </a:ext>
            </a:extLst>
          </p:cNvPr>
          <p:cNvSpPr txBox="1"/>
          <p:nvPr/>
        </p:nvSpPr>
        <p:spPr>
          <a:xfrm>
            <a:off x="1610523" y="6405282"/>
            <a:ext cx="9115977" cy="369332"/>
          </a:xfrm>
          <a:prstGeom prst="rect">
            <a:avLst/>
          </a:prstGeom>
          <a:noFill/>
        </p:spPr>
        <p:txBody>
          <a:bodyPr wrap="square">
            <a:spAutoFit/>
          </a:bodyPr>
          <a:lstStyle/>
          <a:p>
            <a:r>
              <a:rPr lang="en-IN" dirty="0">
                <a:hlinkClick r:id="rId3"/>
              </a:rPr>
              <a:t>https://www.cuemath.com/numbers/prime-factorization/</a:t>
            </a:r>
            <a:r>
              <a:rPr lang="en-IN" dirty="0"/>
              <a:t> </a:t>
            </a:r>
          </a:p>
        </p:txBody>
      </p:sp>
    </p:spTree>
    <p:extLst>
      <p:ext uri="{BB962C8B-B14F-4D97-AF65-F5344CB8AC3E}">
        <p14:creationId xmlns:p14="http://schemas.microsoft.com/office/powerpoint/2010/main" val="2684540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26CE-0DB5-DEF7-EF1C-E144ADFB2DDF}"/>
              </a:ext>
            </a:extLst>
          </p:cNvPr>
          <p:cNvSpPr>
            <a:spLocks noGrp="1"/>
          </p:cNvSpPr>
          <p:nvPr>
            <p:ph type="title"/>
          </p:nvPr>
        </p:nvSpPr>
        <p:spPr/>
        <p:txBody>
          <a:bodyPr/>
          <a:lstStyle/>
          <a:p>
            <a:r>
              <a:rPr lang="en-US" dirty="0"/>
              <a:t>Non-Tailed Recursion</a:t>
            </a:r>
            <a:endParaRPr lang="en-IN" dirty="0"/>
          </a:p>
        </p:txBody>
      </p:sp>
      <p:sp>
        <p:nvSpPr>
          <p:cNvPr id="3" name="Content Placeholder 2">
            <a:extLst>
              <a:ext uri="{FF2B5EF4-FFF2-40B4-BE49-F238E27FC236}">
                <a16:creationId xmlns:a16="http://schemas.microsoft.com/office/drawing/2014/main" id="{A0DFE9B5-8023-D2BA-E00E-0AA574DC2C5B}"/>
              </a:ext>
            </a:extLst>
          </p:cNvPr>
          <p:cNvSpPr>
            <a:spLocks noGrp="1"/>
          </p:cNvSpPr>
          <p:nvPr>
            <p:ph idx="1"/>
          </p:nvPr>
        </p:nvSpPr>
        <p:spPr>
          <a:xfrm>
            <a:off x="714313" y="2922905"/>
            <a:ext cx="10515600" cy="3648976"/>
          </a:xfrm>
        </p:spPr>
        <p:txBody>
          <a:bodyPr numCol="1" spcCol="360000"/>
          <a:lstStyle/>
          <a:p>
            <a:pPr marL="0" indent="0">
              <a:buNone/>
            </a:pPr>
            <a:r>
              <a:rPr lang="en-US" dirty="0"/>
              <a:t>def </a:t>
            </a:r>
            <a:r>
              <a:rPr lang="en-US" dirty="0" err="1"/>
              <a:t>factorial_non_tail_recursive</a:t>
            </a:r>
            <a:r>
              <a:rPr lang="en-US" dirty="0"/>
              <a:t>(n):</a:t>
            </a:r>
          </a:p>
          <a:p>
            <a:pPr marL="0" indent="0">
              <a:buNone/>
            </a:pPr>
            <a:r>
              <a:rPr lang="en-US" dirty="0"/>
              <a:t>    if n == 0 or n == 1:</a:t>
            </a:r>
          </a:p>
          <a:p>
            <a:pPr marL="0" indent="0">
              <a:buNone/>
            </a:pPr>
            <a:r>
              <a:rPr lang="en-US" dirty="0"/>
              <a:t>        return 1</a:t>
            </a:r>
          </a:p>
          <a:p>
            <a:pPr marL="0" indent="0">
              <a:buNone/>
            </a:pPr>
            <a:r>
              <a:rPr lang="en-US" dirty="0"/>
              <a:t>    else:</a:t>
            </a:r>
          </a:p>
          <a:p>
            <a:pPr marL="0" indent="0">
              <a:buNone/>
            </a:pPr>
            <a:r>
              <a:rPr lang="en-US" dirty="0"/>
              <a:t>        return </a:t>
            </a:r>
            <a:r>
              <a:rPr lang="en-US" b="1" dirty="0"/>
              <a:t>n * </a:t>
            </a:r>
            <a:r>
              <a:rPr lang="en-US" b="1" dirty="0" err="1"/>
              <a:t>factorial_non_tail_recursive</a:t>
            </a:r>
            <a:r>
              <a:rPr lang="en-US" dirty="0"/>
              <a:t>(n - 1)</a:t>
            </a:r>
          </a:p>
          <a:p>
            <a:pPr marL="0" indent="0">
              <a:buNone/>
            </a:pPr>
            <a:r>
              <a:rPr lang="en-US" dirty="0"/>
              <a:t># Example usage</a:t>
            </a:r>
          </a:p>
          <a:p>
            <a:pPr marL="0" indent="0">
              <a:buNone/>
            </a:pPr>
            <a:r>
              <a:rPr lang="en-US" dirty="0"/>
              <a:t>print(</a:t>
            </a:r>
            <a:r>
              <a:rPr lang="en-US" dirty="0" err="1"/>
              <a:t>factorial_non_tail_recursive</a:t>
            </a:r>
            <a:r>
              <a:rPr lang="en-US" dirty="0"/>
              <a:t>(5))  # Output: 120</a:t>
            </a:r>
          </a:p>
        </p:txBody>
      </p:sp>
      <p:sp>
        <p:nvSpPr>
          <p:cNvPr id="5" name="TextBox 4">
            <a:extLst>
              <a:ext uri="{FF2B5EF4-FFF2-40B4-BE49-F238E27FC236}">
                <a16:creationId xmlns:a16="http://schemas.microsoft.com/office/drawing/2014/main" id="{8DBCC422-3CCE-5E3B-9210-76A52454C1E4}"/>
              </a:ext>
            </a:extLst>
          </p:cNvPr>
          <p:cNvSpPr txBox="1"/>
          <p:nvPr/>
        </p:nvSpPr>
        <p:spPr>
          <a:xfrm>
            <a:off x="838199" y="1594261"/>
            <a:ext cx="10671441" cy="1200329"/>
          </a:xfrm>
          <a:prstGeom prst="rect">
            <a:avLst/>
          </a:prstGeom>
          <a:noFill/>
        </p:spPr>
        <p:txBody>
          <a:bodyPr wrap="square">
            <a:spAutoFit/>
          </a:bodyPr>
          <a:lstStyle/>
          <a:p>
            <a:pPr algn="just"/>
            <a:r>
              <a:rPr lang="en-US" sz="2400" dirty="0"/>
              <a:t>In a non-tail-recursive factorial function, the recursive call is not the last operation. This means that each recursive call must wait for the result of the next recursive call before it can return.</a:t>
            </a:r>
            <a:endParaRPr lang="en-IN" sz="2400" dirty="0"/>
          </a:p>
        </p:txBody>
      </p:sp>
    </p:spTree>
    <p:extLst>
      <p:ext uri="{BB962C8B-B14F-4D97-AF65-F5344CB8AC3E}">
        <p14:creationId xmlns:p14="http://schemas.microsoft.com/office/powerpoint/2010/main" val="280248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FF42-70A9-6D18-AB35-DC410D2F13C4}"/>
              </a:ext>
            </a:extLst>
          </p:cNvPr>
          <p:cNvSpPr>
            <a:spLocks noGrp="1"/>
          </p:cNvSpPr>
          <p:nvPr>
            <p:ph type="title"/>
          </p:nvPr>
        </p:nvSpPr>
        <p:spPr/>
        <p:txBody>
          <a:bodyPr/>
          <a:lstStyle/>
          <a:p>
            <a:r>
              <a:rPr lang="en-US" dirty="0"/>
              <a:t>Tailed Recursion</a:t>
            </a:r>
            <a:endParaRPr lang="en-IN" dirty="0"/>
          </a:p>
        </p:txBody>
      </p:sp>
      <p:sp>
        <p:nvSpPr>
          <p:cNvPr id="3" name="Content Placeholder 2">
            <a:extLst>
              <a:ext uri="{FF2B5EF4-FFF2-40B4-BE49-F238E27FC236}">
                <a16:creationId xmlns:a16="http://schemas.microsoft.com/office/drawing/2014/main" id="{5324519E-035A-8726-0C85-5342EF5E3CB0}"/>
              </a:ext>
            </a:extLst>
          </p:cNvPr>
          <p:cNvSpPr>
            <a:spLocks noGrp="1"/>
          </p:cNvSpPr>
          <p:nvPr>
            <p:ph idx="1"/>
          </p:nvPr>
        </p:nvSpPr>
        <p:spPr>
          <a:xfrm>
            <a:off x="761508" y="3429000"/>
            <a:ext cx="10515600" cy="3471996"/>
          </a:xfrm>
        </p:spPr>
        <p:txBody>
          <a:bodyPr>
            <a:normAutofit/>
          </a:bodyPr>
          <a:lstStyle/>
          <a:p>
            <a:pPr marL="0" indent="0">
              <a:buNone/>
            </a:pPr>
            <a:r>
              <a:rPr lang="en-US" sz="2400" dirty="0"/>
              <a:t>def </a:t>
            </a:r>
            <a:r>
              <a:rPr lang="en-US" sz="2400" dirty="0" err="1"/>
              <a:t>factorial_tail_recursive</a:t>
            </a:r>
            <a:r>
              <a:rPr lang="en-US" sz="2400" dirty="0"/>
              <a:t>(n, accumulator=1):</a:t>
            </a:r>
          </a:p>
          <a:p>
            <a:pPr marL="0" indent="0">
              <a:buNone/>
            </a:pPr>
            <a:r>
              <a:rPr lang="en-US" sz="2400" dirty="0"/>
              <a:t>    if n == 0 or n == 1:</a:t>
            </a:r>
          </a:p>
          <a:p>
            <a:pPr marL="0" indent="0">
              <a:buNone/>
            </a:pPr>
            <a:r>
              <a:rPr lang="en-US" sz="2400" dirty="0"/>
              <a:t>        return accumulator</a:t>
            </a:r>
          </a:p>
          <a:p>
            <a:pPr marL="0" indent="0">
              <a:buNone/>
            </a:pPr>
            <a:r>
              <a:rPr lang="en-US" sz="2400" dirty="0"/>
              <a:t>    else:</a:t>
            </a:r>
          </a:p>
          <a:p>
            <a:pPr marL="0" indent="0">
              <a:buNone/>
            </a:pPr>
            <a:r>
              <a:rPr lang="en-US" sz="2400" b="1" dirty="0"/>
              <a:t>        return </a:t>
            </a:r>
            <a:r>
              <a:rPr lang="en-US" sz="2400" b="1" dirty="0" err="1"/>
              <a:t>factorial_tail_recursive</a:t>
            </a:r>
            <a:r>
              <a:rPr lang="en-US" sz="2400" dirty="0"/>
              <a:t>(n - 1, n * accumulator)</a:t>
            </a:r>
          </a:p>
          <a:p>
            <a:pPr marL="0" indent="0">
              <a:buNone/>
            </a:pPr>
            <a:r>
              <a:rPr lang="en-US" sz="2400" dirty="0"/>
              <a:t># Example usage</a:t>
            </a:r>
          </a:p>
          <a:p>
            <a:pPr marL="0" indent="0">
              <a:buNone/>
            </a:pPr>
            <a:r>
              <a:rPr lang="en-US" sz="2400" dirty="0"/>
              <a:t>print(</a:t>
            </a:r>
            <a:r>
              <a:rPr lang="en-US" sz="2400" dirty="0" err="1"/>
              <a:t>factorial_tail_recursive</a:t>
            </a:r>
            <a:r>
              <a:rPr lang="en-US" sz="2400" dirty="0"/>
              <a:t>(5))  # Output: 120</a:t>
            </a:r>
          </a:p>
        </p:txBody>
      </p:sp>
      <p:sp>
        <p:nvSpPr>
          <p:cNvPr id="5" name="TextBox 4">
            <a:extLst>
              <a:ext uri="{FF2B5EF4-FFF2-40B4-BE49-F238E27FC236}">
                <a16:creationId xmlns:a16="http://schemas.microsoft.com/office/drawing/2014/main" id="{8E41DB94-F48A-D93A-729C-68EC45C9C7F9}"/>
              </a:ext>
            </a:extLst>
          </p:cNvPr>
          <p:cNvSpPr txBox="1"/>
          <p:nvPr/>
        </p:nvSpPr>
        <p:spPr>
          <a:xfrm>
            <a:off x="761508" y="1771105"/>
            <a:ext cx="10592292" cy="646331"/>
          </a:xfrm>
          <a:prstGeom prst="rect">
            <a:avLst/>
          </a:prstGeom>
          <a:noFill/>
        </p:spPr>
        <p:txBody>
          <a:bodyPr wrap="square">
            <a:spAutoFit/>
          </a:bodyPr>
          <a:lstStyle/>
          <a:p>
            <a:r>
              <a:rPr lang="en-US" dirty="0"/>
              <a:t>In a tail-recursive factorial function, the recursive call is the last operation. Python does not optimize tail recursion, but it demonstrates the concept.</a:t>
            </a:r>
            <a:endParaRPr lang="en-IN" dirty="0"/>
          </a:p>
        </p:txBody>
      </p:sp>
    </p:spTree>
    <p:extLst>
      <p:ext uri="{BB962C8B-B14F-4D97-AF65-F5344CB8AC3E}">
        <p14:creationId xmlns:p14="http://schemas.microsoft.com/office/powerpoint/2010/main" val="408939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0A3B-E20B-AF59-8303-7F3828963838}"/>
              </a:ext>
            </a:extLst>
          </p:cNvPr>
          <p:cNvSpPr>
            <a:spLocks noGrp="1"/>
          </p:cNvSpPr>
          <p:nvPr>
            <p:ph type="title"/>
          </p:nvPr>
        </p:nvSpPr>
        <p:spPr/>
        <p:txBody>
          <a:bodyPr/>
          <a:lstStyle/>
          <a:p>
            <a:r>
              <a:rPr lang="en-US" dirty="0"/>
              <a:t>Memory Allocation in Recursion</a:t>
            </a:r>
            <a:endParaRPr lang="en-IN" dirty="0"/>
          </a:p>
        </p:txBody>
      </p:sp>
      <p:sp>
        <p:nvSpPr>
          <p:cNvPr id="3" name="Content Placeholder 2">
            <a:extLst>
              <a:ext uri="{FF2B5EF4-FFF2-40B4-BE49-F238E27FC236}">
                <a16:creationId xmlns:a16="http://schemas.microsoft.com/office/drawing/2014/main" id="{A62023A9-D4D9-DD73-E54B-8A95E5ED8B02}"/>
              </a:ext>
            </a:extLst>
          </p:cNvPr>
          <p:cNvSpPr>
            <a:spLocks noGrp="1"/>
          </p:cNvSpPr>
          <p:nvPr>
            <p:ph idx="1"/>
          </p:nvPr>
        </p:nvSpPr>
        <p:spPr>
          <a:xfrm>
            <a:off x="838200" y="1825625"/>
            <a:ext cx="8822801" cy="4351338"/>
          </a:xfrm>
        </p:spPr>
        <p:txBody>
          <a:bodyPr/>
          <a:lstStyle/>
          <a:p>
            <a:pPr algn="just" fontAlgn="base"/>
            <a:r>
              <a:rPr lang="en-US" dirty="0">
                <a:latin typeface="Nunito" pitchFamily="2" charset="0"/>
              </a:rPr>
              <a:t>A recursive function is no different from any other function--automatic local variables are allocated as a single block by advancing the stack pointer far enough to account for the sum of their sizes (plus any padding required for alignment).</a:t>
            </a:r>
          </a:p>
          <a:p>
            <a:pPr algn="just" fontAlgn="base"/>
            <a:r>
              <a:rPr lang="en-US" dirty="0">
                <a:latin typeface="Nunito" pitchFamily="2" charset="0"/>
              </a:rPr>
              <a:t>Each recursive call pushes a new stack frame in that manner, then pops it when it returns. If the recursion fails to reach a base case, the stack will rapidly be exhausted leading to the eponymous Stack Overflow crash.</a:t>
            </a:r>
          </a:p>
          <a:p>
            <a:pPr algn="just"/>
            <a:endParaRPr lang="en-IN" dirty="0"/>
          </a:p>
        </p:txBody>
      </p:sp>
      <p:pic>
        <p:nvPicPr>
          <p:cNvPr id="5" name="Picture 4">
            <a:extLst>
              <a:ext uri="{FF2B5EF4-FFF2-40B4-BE49-F238E27FC236}">
                <a16:creationId xmlns:a16="http://schemas.microsoft.com/office/drawing/2014/main" id="{3D437BF8-E23E-5F27-2481-AB36299DD161}"/>
              </a:ext>
            </a:extLst>
          </p:cNvPr>
          <p:cNvPicPr>
            <a:picLocks noChangeAspect="1"/>
          </p:cNvPicPr>
          <p:nvPr/>
        </p:nvPicPr>
        <p:blipFill>
          <a:blip r:embed="rId2"/>
          <a:stretch>
            <a:fillRect/>
          </a:stretch>
        </p:blipFill>
        <p:spPr>
          <a:xfrm>
            <a:off x="9661001" y="0"/>
            <a:ext cx="2530999" cy="6858000"/>
          </a:xfrm>
          <a:prstGeom prst="rect">
            <a:avLst/>
          </a:prstGeom>
        </p:spPr>
      </p:pic>
    </p:spTree>
    <p:extLst>
      <p:ext uri="{BB962C8B-B14F-4D97-AF65-F5344CB8AC3E}">
        <p14:creationId xmlns:p14="http://schemas.microsoft.com/office/powerpoint/2010/main" val="3977062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6BEE-D9DF-88AE-6135-9AC5E0BF3787}"/>
              </a:ext>
            </a:extLst>
          </p:cNvPr>
          <p:cNvSpPr>
            <a:spLocks noGrp="1"/>
          </p:cNvSpPr>
          <p:nvPr>
            <p:ph type="title"/>
          </p:nvPr>
        </p:nvSpPr>
        <p:spPr/>
        <p:txBody>
          <a:bodyPr/>
          <a:lstStyle/>
          <a:p>
            <a:r>
              <a:rPr lang="en-US" dirty="0"/>
              <a:t>Disadvantages of recursive programming</a:t>
            </a:r>
            <a:endParaRPr lang="en-IN" dirty="0"/>
          </a:p>
        </p:txBody>
      </p:sp>
      <p:sp>
        <p:nvSpPr>
          <p:cNvPr id="3" name="Content Placeholder 2">
            <a:extLst>
              <a:ext uri="{FF2B5EF4-FFF2-40B4-BE49-F238E27FC236}">
                <a16:creationId xmlns:a16="http://schemas.microsoft.com/office/drawing/2014/main" id="{2CC942E5-D4B5-792E-7235-F9248F94C0D5}"/>
              </a:ext>
            </a:extLst>
          </p:cNvPr>
          <p:cNvSpPr>
            <a:spLocks noGrp="1"/>
          </p:cNvSpPr>
          <p:nvPr>
            <p:ph idx="1"/>
          </p:nvPr>
        </p:nvSpPr>
        <p:spPr/>
        <p:txBody>
          <a:bodyPr/>
          <a:lstStyle/>
          <a:p>
            <a:pPr marL="0" indent="0" algn="just">
              <a:buNone/>
            </a:pPr>
            <a:r>
              <a:rPr lang="en-US" dirty="0">
                <a:latin typeface="Nunito" pitchFamily="2" charset="0"/>
              </a:rPr>
              <a:t>Recursion, broadly speaking, has the following disadvantages:</a:t>
            </a:r>
          </a:p>
          <a:p>
            <a:pPr algn="just">
              <a:buFont typeface="Arial" panose="020B0604020202020204" pitchFamily="34" charset="0"/>
              <a:buChar char="•"/>
            </a:pPr>
            <a:r>
              <a:rPr lang="en-US" dirty="0">
                <a:latin typeface="Nunito" pitchFamily="2" charset="0"/>
              </a:rPr>
              <a:t>A recursive program has greater space requirements than an iterative program as each function call will remain in the stack until the base case is reached.</a:t>
            </a:r>
          </a:p>
          <a:p>
            <a:pPr algn="just">
              <a:buFont typeface="Arial" panose="020B0604020202020204" pitchFamily="34" charset="0"/>
              <a:buChar char="•"/>
            </a:pPr>
            <a:r>
              <a:rPr lang="en-US" dirty="0">
                <a:latin typeface="Nunito" pitchFamily="2" charset="0"/>
              </a:rPr>
              <a:t>It also has greater time requirements because each time the function is called, the stack grows and the final answer is returned when the stack is popped completely.</a:t>
            </a:r>
          </a:p>
          <a:p>
            <a:pPr algn="just"/>
            <a:endParaRPr lang="en-IN" dirty="0"/>
          </a:p>
        </p:txBody>
      </p:sp>
      <p:pic>
        <p:nvPicPr>
          <p:cNvPr id="5" name="Picture 4">
            <a:extLst>
              <a:ext uri="{FF2B5EF4-FFF2-40B4-BE49-F238E27FC236}">
                <a16:creationId xmlns:a16="http://schemas.microsoft.com/office/drawing/2014/main" id="{1F8584F2-6C61-94FE-3501-CC53AEF61D3D}"/>
              </a:ext>
            </a:extLst>
          </p:cNvPr>
          <p:cNvPicPr>
            <a:picLocks noChangeAspect="1"/>
          </p:cNvPicPr>
          <p:nvPr/>
        </p:nvPicPr>
        <p:blipFill>
          <a:blip r:embed="rId2"/>
          <a:stretch>
            <a:fillRect/>
          </a:stretch>
        </p:blipFill>
        <p:spPr>
          <a:xfrm>
            <a:off x="8489712" y="4678189"/>
            <a:ext cx="3702288" cy="2179812"/>
          </a:xfrm>
          <a:prstGeom prst="rect">
            <a:avLst/>
          </a:prstGeom>
        </p:spPr>
      </p:pic>
    </p:spTree>
    <p:extLst>
      <p:ext uri="{BB962C8B-B14F-4D97-AF65-F5344CB8AC3E}">
        <p14:creationId xmlns:p14="http://schemas.microsoft.com/office/powerpoint/2010/main" val="2022501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0204-0B17-C273-AB46-6D14CC8E7882}"/>
              </a:ext>
            </a:extLst>
          </p:cNvPr>
          <p:cNvSpPr>
            <a:spLocks noGrp="1"/>
          </p:cNvSpPr>
          <p:nvPr>
            <p:ph type="title"/>
          </p:nvPr>
        </p:nvSpPr>
        <p:spPr/>
        <p:txBody>
          <a:bodyPr/>
          <a:lstStyle/>
          <a:p>
            <a:r>
              <a:rPr lang="en-US" b="1" dirty="0"/>
              <a:t>Advantages of recursive programming</a:t>
            </a:r>
            <a:endParaRPr lang="en-IN" b="1" dirty="0"/>
          </a:p>
        </p:txBody>
      </p:sp>
      <p:sp>
        <p:nvSpPr>
          <p:cNvPr id="3" name="Content Placeholder 2">
            <a:extLst>
              <a:ext uri="{FF2B5EF4-FFF2-40B4-BE49-F238E27FC236}">
                <a16:creationId xmlns:a16="http://schemas.microsoft.com/office/drawing/2014/main" id="{265CC2BC-89C7-1B2C-66E7-9266A5BAFB94}"/>
              </a:ext>
            </a:extLst>
          </p:cNvPr>
          <p:cNvSpPr>
            <a:spLocks noGrp="1"/>
          </p:cNvSpPr>
          <p:nvPr>
            <p:ph idx="1"/>
          </p:nvPr>
        </p:nvSpPr>
        <p:spPr/>
        <p:txBody>
          <a:bodyPr/>
          <a:lstStyle/>
          <a:p>
            <a:pPr marL="0" indent="0" algn="l">
              <a:buNone/>
            </a:pPr>
            <a:r>
              <a:rPr lang="en-US" dirty="0">
                <a:latin typeface="Nunito" pitchFamily="2" charset="0"/>
              </a:rPr>
              <a:t>Recursion has the following advantages:</a:t>
            </a:r>
          </a:p>
          <a:p>
            <a:pPr algn="l">
              <a:buFont typeface="Arial" panose="020B0604020202020204" pitchFamily="34" charset="0"/>
              <a:buChar char="•"/>
            </a:pPr>
            <a:r>
              <a:rPr lang="en-US" dirty="0">
                <a:latin typeface="Nunito" pitchFamily="2" charset="0"/>
              </a:rPr>
              <a:t>For a recursive function, you only need to define the base case and recursive case, so the code is simpler and shorter than an iterative code.</a:t>
            </a:r>
          </a:p>
          <a:p>
            <a:pPr algn="l">
              <a:buFont typeface="Arial" panose="020B0604020202020204" pitchFamily="34" charset="0"/>
              <a:buChar char="•"/>
            </a:pPr>
            <a:r>
              <a:rPr lang="en-US" dirty="0">
                <a:latin typeface="Nunito" pitchFamily="2" charset="0"/>
              </a:rPr>
              <a:t>Some problems are inherently recursive, such as Graph and Tree Traversal.</a:t>
            </a:r>
          </a:p>
          <a:p>
            <a:endParaRPr lang="en-IN" dirty="0"/>
          </a:p>
        </p:txBody>
      </p:sp>
      <p:pic>
        <p:nvPicPr>
          <p:cNvPr id="5" name="Picture 4">
            <a:extLst>
              <a:ext uri="{FF2B5EF4-FFF2-40B4-BE49-F238E27FC236}">
                <a16:creationId xmlns:a16="http://schemas.microsoft.com/office/drawing/2014/main" id="{06194AC7-8CE4-CD71-1D91-BCF1820BEBA0}"/>
              </a:ext>
            </a:extLst>
          </p:cNvPr>
          <p:cNvPicPr>
            <a:picLocks noChangeAspect="1"/>
          </p:cNvPicPr>
          <p:nvPr/>
        </p:nvPicPr>
        <p:blipFill>
          <a:blip r:embed="rId2"/>
          <a:stretch>
            <a:fillRect/>
          </a:stretch>
        </p:blipFill>
        <p:spPr>
          <a:xfrm>
            <a:off x="5928852" y="4333525"/>
            <a:ext cx="5066957" cy="2292304"/>
          </a:xfrm>
          <a:prstGeom prst="rect">
            <a:avLst/>
          </a:prstGeom>
        </p:spPr>
      </p:pic>
    </p:spTree>
    <p:extLst>
      <p:ext uri="{BB962C8B-B14F-4D97-AF65-F5344CB8AC3E}">
        <p14:creationId xmlns:p14="http://schemas.microsoft.com/office/powerpoint/2010/main" val="770428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1C115-FA79-286B-250E-0C8AF5B29493}"/>
              </a:ext>
            </a:extLst>
          </p:cNvPr>
          <p:cNvSpPr>
            <a:spLocks noGrp="1"/>
          </p:cNvSpPr>
          <p:nvPr>
            <p:ph type="title"/>
          </p:nvPr>
        </p:nvSpPr>
        <p:spPr/>
        <p:txBody>
          <a:bodyPr/>
          <a:lstStyle/>
          <a:p>
            <a:r>
              <a:rPr lang="en-IN" b="1" dirty="0"/>
              <a:t>Disadvantages of Recursion</a:t>
            </a:r>
          </a:p>
        </p:txBody>
      </p:sp>
      <p:sp>
        <p:nvSpPr>
          <p:cNvPr id="3" name="Content Placeholder 2">
            <a:extLst>
              <a:ext uri="{FF2B5EF4-FFF2-40B4-BE49-F238E27FC236}">
                <a16:creationId xmlns:a16="http://schemas.microsoft.com/office/drawing/2014/main" id="{5C65534C-7AA1-D91A-4A7B-0C2C325B5BDA}"/>
              </a:ext>
            </a:extLst>
          </p:cNvPr>
          <p:cNvSpPr>
            <a:spLocks noGrp="1"/>
          </p:cNvSpPr>
          <p:nvPr>
            <p:ph idx="1"/>
          </p:nvPr>
        </p:nvSpPr>
        <p:spPr/>
        <p:txBody>
          <a:bodyPr>
            <a:normAutofit fontScale="70000" lnSpcReduction="20000"/>
          </a:bodyPr>
          <a:lstStyle/>
          <a:p>
            <a:pPr algn="just">
              <a:buFont typeface="+mj-lt"/>
              <a:buAutoNum type="arabicPeriod"/>
            </a:pPr>
            <a:r>
              <a:rPr lang="en-US" sz="2400" dirty="0">
                <a:latin typeface="Nunito" pitchFamily="2" charset="0"/>
              </a:rPr>
              <a:t>Memory usage. – Recursion can be memory-intensive, as each recursive function call creates a new stack frame. This can lead to memory usage issues, especially in programs that use recursion extensively or on large datasets.</a:t>
            </a:r>
          </a:p>
          <a:p>
            <a:pPr algn="just">
              <a:buFont typeface="+mj-lt"/>
              <a:buAutoNum type="arabicPeriod"/>
            </a:pPr>
            <a:r>
              <a:rPr lang="en-US" sz="2400" dirty="0">
                <a:latin typeface="Nunito" pitchFamily="2" charset="0"/>
              </a:rPr>
              <a:t>Stack overflow. – Recursion can lead to stack overflow errors, which occur when the call stack exceeds its allocated size. This can happen when a recursive function calls itself too many times, or when the recursion depth is too deep.</a:t>
            </a:r>
          </a:p>
          <a:p>
            <a:pPr algn="just">
              <a:buFont typeface="+mj-lt"/>
              <a:buAutoNum type="arabicPeriod"/>
            </a:pPr>
            <a:r>
              <a:rPr lang="en-US" sz="2400" dirty="0">
                <a:latin typeface="Nunito" pitchFamily="2" charset="0"/>
              </a:rPr>
              <a:t>Difficulty in understanding and debugging. – Recursion can be difficult to understand and debug, especially in complex programs. Recursive functions may have multiple exit conditions, and it can be challenging to determine which one is being triggered at any given time.</a:t>
            </a:r>
          </a:p>
          <a:p>
            <a:pPr algn="just">
              <a:buFont typeface="+mj-lt"/>
              <a:buAutoNum type="arabicPeriod"/>
            </a:pPr>
            <a:r>
              <a:rPr lang="en-US" sz="2400" dirty="0">
                <a:latin typeface="Nunito" pitchFamily="2" charset="0"/>
              </a:rPr>
              <a:t>Slower execution time. – Recursion can be slower than iterative solutions, as each function call incurs overhead costs such as parameter passing and stack manipulation. This can lead to slower execution times in programs that use recursion frequently.</a:t>
            </a:r>
          </a:p>
          <a:p>
            <a:pPr algn="just">
              <a:buFont typeface="+mj-lt"/>
              <a:buAutoNum type="arabicPeriod"/>
            </a:pPr>
            <a:r>
              <a:rPr lang="en-US" sz="2400" dirty="0">
                <a:latin typeface="Nunito" pitchFamily="2" charset="0"/>
              </a:rPr>
              <a:t>Limited applicability. – Recursion may not be applicable or efficient for all programming problems. Some problems may have more efficient iterative solutions, and others may not lend themselves well to recursive solutions at all.</a:t>
            </a:r>
          </a:p>
          <a:p>
            <a:pPr marL="0" indent="0" algn="just">
              <a:buNone/>
            </a:pPr>
            <a:endParaRPr lang="en-IN" dirty="0"/>
          </a:p>
        </p:txBody>
      </p:sp>
    </p:spTree>
    <p:extLst>
      <p:ext uri="{BB962C8B-B14F-4D97-AF65-F5344CB8AC3E}">
        <p14:creationId xmlns:p14="http://schemas.microsoft.com/office/powerpoint/2010/main" val="1491312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50EF-01FE-D509-1E0B-3AE54213E00A}"/>
              </a:ext>
            </a:extLst>
          </p:cNvPr>
          <p:cNvSpPr>
            <a:spLocks noGrp="1"/>
          </p:cNvSpPr>
          <p:nvPr>
            <p:ph type="title"/>
          </p:nvPr>
        </p:nvSpPr>
        <p:spPr/>
        <p:txBody>
          <a:bodyPr/>
          <a:lstStyle/>
          <a:p>
            <a:r>
              <a:rPr lang="en-IN" b="1" dirty="0"/>
              <a:t>Advantages of Recursion</a:t>
            </a:r>
          </a:p>
        </p:txBody>
      </p:sp>
      <p:sp>
        <p:nvSpPr>
          <p:cNvPr id="3" name="Content Placeholder 2">
            <a:extLst>
              <a:ext uri="{FF2B5EF4-FFF2-40B4-BE49-F238E27FC236}">
                <a16:creationId xmlns:a16="http://schemas.microsoft.com/office/drawing/2014/main" id="{998C4874-D4E2-6D2B-A9FC-C04D1B27492D}"/>
              </a:ext>
            </a:extLst>
          </p:cNvPr>
          <p:cNvSpPr>
            <a:spLocks noGrp="1"/>
          </p:cNvSpPr>
          <p:nvPr>
            <p:ph idx="1"/>
          </p:nvPr>
        </p:nvSpPr>
        <p:spPr/>
        <p:txBody>
          <a:bodyPr>
            <a:normAutofit fontScale="62500" lnSpcReduction="20000"/>
          </a:bodyPr>
          <a:lstStyle/>
          <a:p>
            <a:pPr algn="just">
              <a:buFont typeface="+mj-lt"/>
              <a:buAutoNum type="arabicPeriod"/>
            </a:pPr>
            <a:r>
              <a:rPr lang="en-US" sz="2400" dirty="0">
                <a:latin typeface="Nunito" pitchFamily="2" charset="0"/>
              </a:rPr>
              <a:t>Simplifies complex problems. – Recursion can simplify complex problems by breaking them down into smaller, more manageable sub-problems. This can make it easier for programmers to understand and solve the problem at hand.</a:t>
            </a:r>
          </a:p>
          <a:p>
            <a:pPr algn="just">
              <a:buFont typeface="+mj-lt"/>
              <a:buAutoNum type="arabicPeriod"/>
            </a:pPr>
            <a:r>
              <a:rPr lang="en-US" sz="2400" dirty="0">
                <a:latin typeface="Nunito" pitchFamily="2" charset="0"/>
              </a:rPr>
              <a:t>Saves time and space. – Recursion can save time and space by reducing the amount of code needed to solve a problem. This is because recursive functions can be more concise and elegant than non-recursive functions.</a:t>
            </a:r>
          </a:p>
          <a:p>
            <a:pPr algn="just">
              <a:buFont typeface="+mj-lt"/>
              <a:buAutoNum type="arabicPeriod"/>
            </a:pPr>
            <a:r>
              <a:rPr lang="en-US" sz="2400" dirty="0">
                <a:latin typeface="Nunito" pitchFamily="2" charset="0"/>
              </a:rPr>
              <a:t>Increases code readability. – Recursion can increase code readability by making the code easier to understand and follow. Recursive functions often have a clear and logical structure that can make it easier for other programmers to understand and modify the code.</a:t>
            </a:r>
          </a:p>
          <a:p>
            <a:pPr algn="just">
              <a:buFont typeface="+mj-lt"/>
              <a:buAutoNum type="arabicPeriod"/>
            </a:pPr>
            <a:r>
              <a:rPr lang="en-US" sz="2400" dirty="0">
                <a:latin typeface="Nunito" pitchFamily="2" charset="0"/>
              </a:rPr>
              <a:t>Enables efficient data processing. – Recursion can enable efficient data processing by allowing for more efficient data storage and retrieval. Recursive functions can be used to traverse data structures like trees and graphs, which can be difficult or impossible to do using non-recursive functions.</a:t>
            </a:r>
          </a:p>
          <a:p>
            <a:pPr algn="just">
              <a:buFont typeface="+mj-lt"/>
              <a:buAutoNum type="arabicPeriod"/>
            </a:pPr>
            <a:r>
              <a:rPr lang="en-US" sz="2400" dirty="0">
                <a:latin typeface="Nunito" pitchFamily="2" charset="0"/>
              </a:rPr>
              <a:t>Facilitates problem solving. – Recursion can facilitate problem solving by providing a flexible and powerful tool for programmers to use. Recursive functions can be used in a wide variety of contexts, from simple mathematical calculations to complex artificial intelligence algorithms.</a:t>
            </a:r>
          </a:p>
          <a:p>
            <a:pPr algn="just"/>
            <a:endParaRPr lang="en-IN" dirty="0"/>
          </a:p>
        </p:txBody>
      </p:sp>
    </p:spTree>
    <p:extLst>
      <p:ext uri="{BB962C8B-B14F-4D97-AF65-F5344CB8AC3E}">
        <p14:creationId xmlns:p14="http://schemas.microsoft.com/office/powerpoint/2010/main" val="748881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31573-EDE6-2D0B-80B8-A075FC30F839}"/>
              </a:ext>
            </a:extLst>
          </p:cNvPr>
          <p:cNvSpPr>
            <a:spLocks noGrp="1"/>
          </p:cNvSpPr>
          <p:nvPr>
            <p:ph type="title"/>
          </p:nvPr>
        </p:nvSpPr>
        <p:spPr/>
        <p:txBody>
          <a:bodyPr/>
          <a:lstStyle/>
          <a:p>
            <a:r>
              <a:rPr lang="en-US" sz="3600" dirty="0"/>
              <a:t>Backtracking [Todo: follow the link and implement the solution of the problem]</a:t>
            </a:r>
            <a:endParaRPr lang="en-IN" sz="3600" dirty="0"/>
          </a:p>
        </p:txBody>
      </p:sp>
      <p:sp>
        <p:nvSpPr>
          <p:cNvPr id="3" name="Content Placeholder 2">
            <a:extLst>
              <a:ext uri="{FF2B5EF4-FFF2-40B4-BE49-F238E27FC236}">
                <a16:creationId xmlns:a16="http://schemas.microsoft.com/office/drawing/2014/main" id="{FB2567DF-94A0-6EB8-ABEA-B081EFEE5AC7}"/>
              </a:ext>
            </a:extLst>
          </p:cNvPr>
          <p:cNvSpPr>
            <a:spLocks noGrp="1"/>
          </p:cNvSpPr>
          <p:nvPr>
            <p:ph idx="1"/>
          </p:nvPr>
        </p:nvSpPr>
        <p:spPr>
          <a:xfrm>
            <a:off x="838200" y="1825625"/>
            <a:ext cx="10515600" cy="1896868"/>
          </a:xfrm>
        </p:spPr>
        <p:txBody>
          <a:bodyPr>
            <a:normAutofit/>
          </a:bodyPr>
          <a:lstStyle/>
          <a:p>
            <a:r>
              <a:rPr lang="en-IN" dirty="0">
                <a:hlinkClick r:id="rId2"/>
              </a:rPr>
              <a:t>https://www.hackerearth.com/practice/basic-programming/recursion/recursion-and-backtracking/tutorial/</a:t>
            </a:r>
            <a:endParaRPr lang="en-IN" dirty="0"/>
          </a:p>
          <a:p>
            <a:pPr algn="just"/>
            <a:r>
              <a:rPr lang="en-IN" b="1" i="0" dirty="0">
                <a:solidFill>
                  <a:srgbClr val="252C33"/>
                </a:solidFill>
                <a:effectLst/>
                <a:highlight>
                  <a:srgbClr val="FFFFFF"/>
                </a:highlight>
                <a:latin typeface="proxima-nova"/>
              </a:rPr>
              <a:t>N-Queens Problem:</a:t>
            </a:r>
            <a:r>
              <a:rPr lang="en-US" b="0" i="0" dirty="0">
                <a:solidFill>
                  <a:srgbClr val="252C33"/>
                </a:solidFill>
                <a:effectLst/>
                <a:highlight>
                  <a:srgbClr val="FFFFFF"/>
                </a:highlight>
                <a:latin typeface="proxima-nova"/>
              </a:rPr>
              <a:t> Given a chess board having N×N cells, we need to place N queens in such a way that no queen is attacked by any other queen. (A queen can attack horizontally, vertically and diagonally.)</a:t>
            </a:r>
            <a:endParaRPr lang="en-IN" dirty="0"/>
          </a:p>
        </p:txBody>
      </p:sp>
      <p:pic>
        <p:nvPicPr>
          <p:cNvPr id="2050" name="Picture 2" descr="Backtracking Example - The N Queens ...">
            <a:extLst>
              <a:ext uri="{FF2B5EF4-FFF2-40B4-BE49-F238E27FC236}">
                <a16:creationId xmlns:a16="http://schemas.microsoft.com/office/drawing/2014/main" id="{F26040DD-CD2E-3977-D69B-D43CF2319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632" y="3722493"/>
            <a:ext cx="3220454" cy="29202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 Queen Problem | Return all Distinct ...">
            <a:extLst>
              <a:ext uri="{FF2B5EF4-FFF2-40B4-BE49-F238E27FC236}">
                <a16:creationId xmlns:a16="http://schemas.microsoft.com/office/drawing/2014/main" id="{FB9351DE-B37F-696C-E6FE-9D8732032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085" y="3722493"/>
            <a:ext cx="4864811" cy="2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07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BE3F-2489-2B0E-70F5-C7D5EF30CDDC}"/>
              </a:ext>
            </a:extLst>
          </p:cNvPr>
          <p:cNvSpPr>
            <a:spLocks noGrp="1"/>
          </p:cNvSpPr>
          <p:nvPr>
            <p:ph type="title"/>
          </p:nvPr>
        </p:nvSpPr>
        <p:spPr/>
        <p:txBody>
          <a:bodyPr/>
          <a:lstStyle/>
          <a:p>
            <a:r>
              <a:rPr lang="en-IN" dirty="0" err="1"/>
              <a:t>Recamans</a:t>
            </a:r>
            <a:r>
              <a:rPr lang="en-IN" dirty="0"/>
              <a:t> sequence</a:t>
            </a:r>
          </a:p>
        </p:txBody>
      </p:sp>
      <p:sp>
        <p:nvSpPr>
          <p:cNvPr id="3" name="Content Placeholder 2">
            <a:extLst>
              <a:ext uri="{FF2B5EF4-FFF2-40B4-BE49-F238E27FC236}">
                <a16:creationId xmlns:a16="http://schemas.microsoft.com/office/drawing/2014/main" id="{86C600EC-8C11-4DFA-EF2B-FC443C5A4893}"/>
              </a:ext>
            </a:extLst>
          </p:cNvPr>
          <p:cNvSpPr>
            <a:spLocks noGrp="1"/>
          </p:cNvSpPr>
          <p:nvPr>
            <p:ph idx="1"/>
          </p:nvPr>
        </p:nvSpPr>
        <p:spPr/>
        <p:txBody>
          <a:bodyPr/>
          <a:lstStyle/>
          <a:p>
            <a:r>
              <a:rPr lang="en-IN" dirty="0">
                <a:hlinkClick r:id="rId2"/>
              </a:rPr>
              <a:t>https://www.geeksforgeeks.org/problems/recamans-sequence4856/1?itm_source=geeksforgeeks&amp;itm_medium=article&amp;itm_campaign=practice_card</a:t>
            </a:r>
            <a:r>
              <a:rPr lang="en-IN" dirty="0"/>
              <a:t> </a:t>
            </a:r>
          </a:p>
        </p:txBody>
      </p:sp>
    </p:spTree>
    <p:extLst>
      <p:ext uri="{BB962C8B-B14F-4D97-AF65-F5344CB8AC3E}">
        <p14:creationId xmlns:p14="http://schemas.microsoft.com/office/powerpoint/2010/main" val="1458353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C98C-1B66-7201-CEA2-862EA5AE7EDF}"/>
              </a:ext>
            </a:extLst>
          </p:cNvPr>
          <p:cNvSpPr>
            <a:spLocks noGrp="1"/>
          </p:cNvSpPr>
          <p:nvPr>
            <p:ph type="title"/>
          </p:nvPr>
        </p:nvSpPr>
        <p:spPr/>
        <p:txBody>
          <a:bodyPr/>
          <a:lstStyle/>
          <a:p>
            <a:r>
              <a:rPr lang="en-IN" b="1" i="0" dirty="0">
                <a:solidFill>
                  <a:schemeClr val="bg1"/>
                </a:solidFill>
                <a:effectLst/>
                <a:latin typeface="Source Sans 3"/>
              </a:rPr>
              <a:t>Backtracking vs Recursion</a:t>
            </a:r>
            <a:endParaRPr lang="en-IN" dirty="0">
              <a:solidFill>
                <a:schemeClr val="bg1"/>
              </a:solidFill>
            </a:endParaRPr>
          </a:p>
        </p:txBody>
      </p:sp>
      <p:sp>
        <p:nvSpPr>
          <p:cNvPr id="3" name="Content Placeholder 2">
            <a:extLst>
              <a:ext uri="{FF2B5EF4-FFF2-40B4-BE49-F238E27FC236}">
                <a16:creationId xmlns:a16="http://schemas.microsoft.com/office/drawing/2014/main" id="{B38E6402-5519-B471-BDB4-2D957AFB3D10}"/>
              </a:ext>
            </a:extLst>
          </p:cNvPr>
          <p:cNvSpPr>
            <a:spLocks noGrp="1"/>
          </p:cNvSpPr>
          <p:nvPr>
            <p:ph idx="1"/>
          </p:nvPr>
        </p:nvSpPr>
        <p:spPr/>
        <p:txBody>
          <a:bodyPr>
            <a:normAutofit/>
          </a:bodyPr>
          <a:lstStyle/>
          <a:p>
            <a:pPr algn="just"/>
            <a:r>
              <a:rPr lang="en-US" sz="2400" dirty="0">
                <a:latin typeface="Nunito" pitchFamily="2" charset="0"/>
              </a:rPr>
              <a:t>The process in which a function calls itself directly or indirectly is called recursion and the corresponding function is called a recursive function.</a:t>
            </a:r>
          </a:p>
          <a:p>
            <a:pPr algn="just"/>
            <a:r>
              <a:rPr lang="en-US" sz="2400" dirty="0">
                <a:latin typeface="Nunito" pitchFamily="2" charset="0"/>
              </a:rPr>
              <a:t>Backtracking is an algorithmic technique for solving problems recursively by trying to build a solution incrementally, one piece at a time, removing those solutions that fail to satisfy the constraints of the problem at any point in time (by time, here, is referred to the time elapsed till reaching any level of the search tree). </a:t>
            </a:r>
            <a:endParaRPr lang="en-IN" sz="2400" dirty="0">
              <a:latin typeface="Nunito" pitchFamily="2" charset="0"/>
            </a:endParaRPr>
          </a:p>
        </p:txBody>
      </p:sp>
    </p:spTree>
    <p:extLst>
      <p:ext uri="{BB962C8B-B14F-4D97-AF65-F5344CB8AC3E}">
        <p14:creationId xmlns:p14="http://schemas.microsoft.com/office/powerpoint/2010/main" val="1187958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8AE3-F4E2-4D49-3F35-B7E497A7E7F0}"/>
              </a:ext>
            </a:extLst>
          </p:cNvPr>
          <p:cNvSpPr>
            <a:spLocks noGrp="1"/>
          </p:cNvSpPr>
          <p:nvPr>
            <p:ph type="title"/>
          </p:nvPr>
        </p:nvSpPr>
        <p:spPr/>
        <p:txBody>
          <a:bodyPr/>
          <a:lstStyle/>
          <a:p>
            <a:r>
              <a:rPr lang="en-US" dirty="0"/>
              <a:t>Finding prime factors by taking the square root [Complete the task]</a:t>
            </a:r>
            <a:endParaRPr lang="en-IN" dirty="0"/>
          </a:p>
        </p:txBody>
      </p:sp>
      <p:sp>
        <p:nvSpPr>
          <p:cNvPr id="3" name="Content Placeholder 2">
            <a:extLst>
              <a:ext uri="{FF2B5EF4-FFF2-40B4-BE49-F238E27FC236}">
                <a16:creationId xmlns:a16="http://schemas.microsoft.com/office/drawing/2014/main" id="{000A7FF3-F182-B830-B2E8-7C1DEBA539E7}"/>
              </a:ext>
            </a:extLst>
          </p:cNvPr>
          <p:cNvSpPr>
            <a:spLocks noGrp="1"/>
          </p:cNvSpPr>
          <p:nvPr>
            <p:ph idx="1"/>
          </p:nvPr>
        </p:nvSpPr>
        <p:spPr>
          <a:xfrm>
            <a:off x="838200" y="1825625"/>
            <a:ext cx="6152535" cy="4351338"/>
          </a:xfrm>
        </p:spPr>
        <p:txBody>
          <a:bodyPr>
            <a:normAutofit fontScale="92500"/>
          </a:bodyPr>
          <a:lstStyle/>
          <a:p>
            <a:pPr marL="0" indent="0" algn="just" rtl="0" fontAlgn="base">
              <a:buNone/>
            </a:pPr>
            <a:r>
              <a:rPr lang="en-US" b="0" i="0" dirty="0">
                <a:effectLst/>
                <a:latin typeface="Nunito" pitchFamily="2" charset="0"/>
              </a:rPr>
              <a:t>Following are the steps to find all prime factors: </a:t>
            </a:r>
          </a:p>
          <a:p>
            <a:pPr algn="just" fontAlgn="base">
              <a:buFont typeface="+mj-lt"/>
              <a:buAutoNum type="arabicPeriod"/>
            </a:pPr>
            <a:r>
              <a:rPr lang="en-US" b="0" i="0" dirty="0">
                <a:effectLst/>
                <a:latin typeface="Nunito" pitchFamily="2" charset="0"/>
              </a:rPr>
              <a:t>While </a:t>
            </a:r>
            <a:r>
              <a:rPr lang="en-US" b="0" i="1" dirty="0">
                <a:effectLst/>
                <a:latin typeface="Nunito" pitchFamily="2" charset="0"/>
              </a:rPr>
              <a:t>n </a:t>
            </a:r>
            <a:r>
              <a:rPr lang="en-US" b="0" i="0" dirty="0">
                <a:effectLst/>
                <a:latin typeface="Nunito" pitchFamily="2" charset="0"/>
              </a:rPr>
              <a:t>is divisible by 2, print 2 and divide n by 2.</a:t>
            </a:r>
          </a:p>
          <a:p>
            <a:pPr algn="just" fontAlgn="base">
              <a:buFont typeface="+mj-lt"/>
              <a:buAutoNum type="arabicPeriod" startAt="2"/>
            </a:pPr>
            <a:r>
              <a:rPr lang="en-US" b="0" i="0" dirty="0">
                <a:effectLst/>
                <a:latin typeface="Nunito" pitchFamily="2" charset="0"/>
              </a:rPr>
              <a:t>After step 1, </a:t>
            </a:r>
            <a:r>
              <a:rPr lang="en-US" b="0" i="1" dirty="0">
                <a:effectLst/>
                <a:latin typeface="Nunito" pitchFamily="2" charset="0"/>
              </a:rPr>
              <a:t>n</a:t>
            </a:r>
            <a:r>
              <a:rPr lang="en-US" b="0" i="0" dirty="0">
                <a:effectLst/>
                <a:latin typeface="Nunito" pitchFamily="2" charset="0"/>
              </a:rPr>
              <a:t> must be odd. Now start a loop from </a:t>
            </a:r>
            <a:r>
              <a:rPr lang="en-US" b="1" i="0" dirty="0" err="1">
                <a:solidFill>
                  <a:schemeClr val="bg1"/>
                </a:solidFill>
                <a:effectLst/>
                <a:latin typeface="Nunito" pitchFamily="2" charset="0"/>
              </a:rPr>
              <a:t>i</a:t>
            </a:r>
            <a:r>
              <a:rPr lang="en-US" b="1" i="0" dirty="0">
                <a:solidFill>
                  <a:schemeClr val="bg1"/>
                </a:solidFill>
                <a:effectLst/>
                <a:latin typeface="Nunito" pitchFamily="2" charset="0"/>
              </a:rPr>
              <a:t> = 3 to square root of </a:t>
            </a:r>
            <a:r>
              <a:rPr lang="en-US" b="1" i="1" dirty="0">
                <a:solidFill>
                  <a:schemeClr val="bg1"/>
                </a:solidFill>
                <a:effectLst/>
                <a:latin typeface="Nunito" pitchFamily="2" charset="0"/>
              </a:rPr>
              <a:t>n</a:t>
            </a:r>
            <a:r>
              <a:rPr lang="en-US" b="0" i="0" dirty="0">
                <a:effectLst/>
                <a:latin typeface="Nunito" pitchFamily="2" charset="0"/>
              </a:rPr>
              <a:t>. While </a:t>
            </a:r>
            <a:r>
              <a:rPr lang="en-US" b="0" i="1" dirty="0" err="1">
                <a:effectLst/>
                <a:latin typeface="Nunito" pitchFamily="2" charset="0"/>
              </a:rPr>
              <a:t>i</a:t>
            </a:r>
            <a:r>
              <a:rPr lang="en-US" b="0" i="0" dirty="0">
                <a:effectLst/>
                <a:latin typeface="Nunito" pitchFamily="2" charset="0"/>
              </a:rPr>
              <a:t> divides </a:t>
            </a:r>
            <a:r>
              <a:rPr lang="en-US" b="0" i="1" dirty="0">
                <a:effectLst/>
                <a:latin typeface="Nunito" pitchFamily="2" charset="0"/>
              </a:rPr>
              <a:t>n</a:t>
            </a:r>
            <a:r>
              <a:rPr lang="en-US" b="0" i="0" dirty="0">
                <a:effectLst/>
                <a:latin typeface="Nunito" pitchFamily="2" charset="0"/>
              </a:rPr>
              <a:t>, print </a:t>
            </a:r>
            <a:r>
              <a:rPr lang="en-US" b="0" i="1" dirty="0" err="1">
                <a:effectLst/>
                <a:latin typeface="Nunito" pitchFamily="2" charset="0"/>
              </a:rPr>
              <a:t>i</a:t>
            </a:r>
            <a:r>
              <a:rPr lang="en-US" b="0" i="0" dirty="0">
                <a:effectLst/>
                <a:latin typeface="Nunito" pitchFamily="2" charset="0"/>
              </a:rPr>
              <a:t> and divide </a:t>
            </a:r>
            <a:r>
              <a:rPr lang="en-US" b="0" i="1" dirty="0">
                <a:effectLst/>
                <a:latin typeface="Nunito" pitchFamily="2" charset="0"/>
              </a:rPr>
              <a:t>n</a:t>
            </a:r>
            <a:r>
              <a:rPr lang="en-US" b="0" i="0" dirty="0">
                <a:effectLst/>
                <a:latin typeface="Nunito" pitchFamily="2" charset="0"/>
              </a:rPr>
              <a:t> by </a:t>
            </a:r>
            <a:r>
              <a:rPr lang="en-US" b="0" i="1" dirty="0" err="1">
                <a:effectLst/>
                <a:latin typeface="Nunito" pitchFamily="2" charset="0"/>
              </a:rPr>
              <a:t>i</a:t>
            </a:r>
            <a:r>
              <a:rPr lang="en-US" b="0" i="0" dirty="0">
                <a:effectLst/>
                <a:latin typeface="Nunito" pitchFamily="2" charset="0"/>
              </a:rPr>
              <a:t>, </a:t>
            </a:r>
            <a:r>
              <a:rPr lang="en-US" b="1" i="0" dirty="0">
                <a:solidFill>
                  <a:schemeClr val="bg1"/>
                </a:solidFill>
                <a:effectLst/>
                <a:latin typeface="Nunito" pitchFamily="2" charset="0"/>
              </a:rPr>
              <a:t>increment </a:t>
            </a:r>
            <a:r>
              <a:rPr lang="en-US" b="1" i="1" dirty="0" err="1">
                <a:solidFill>
                  <a:schemeClr val="bg1"/>
                </a:solidFill>
                <a:effectLst/>
                <a:latin typeface="Nunito" pitchFamily="2" charset="0"/>
              </a:rPr>
              <a:t>i</a:t>
            </a:r>
            <a:r>
              <a:rPr lang="en-US" b="1" i="0" dirty="0">
                <a:solidFill>
                  <a:schemeClr val="bg1"/>
                </a:solidFill>
                <a:effectLst/>
                <a:latin typeface="Nunito" pitchFamily="2" charset="0"/>
              </a:rPr>
              <a:t> by 2 and continue.</a:t>
            </a:r>
          </a:p>
          <a:p>
            <a:pPr algn="just" fontAlgn="base">
              <a:buFont typeface="+mj-lt"/>
              <a:buAutoNum type="arabicPeriod" startAt="3"/>
            </a:pPr>
            <a:r>
              <a:rPr lang="en-US" b="0" i="0" dirty="0">
                <a:effectLst/>
                <a:latin typeface="Nunito" pitchFamily="2" charset="0"/>
              </a:rPr>
              <a:t>If </a:t>
            </a:r>
            <a:r>
              <a:rPr lang="en-US" b="0" i="1" dirty="0">
                <a:effectLst/>
                <a:latin typeface="Nunito" pitchFamily="2" charset="0"/>
              </a:rPr>
              <a:t>n</a:t>
            </a:r>
            <a:r>
              <a:rPr lang="en-US" b="0" i="0" dirty="0">
                <a:effectLst/>
                <a:latin typeface="Nunito" pitchFamily="2" charset="0"/>
              </a:rPr>
              <a:t> is a prime number and is greater than 2, then </a:t>
            </a:r>
            <a:r>
              <a:rPr lang="en-US" b="0" i="1" dirty="0">
                <a:effectLst/>
                <a:latin typeface="Nunito" pitchFamily="2" charset="0"/>
              </a:rPr>
              <a:t>n</a:t>
            </a:r>
            <a:r>
              <a:rPr lang="en-US" b="0" i="0" dirty="0">
                <a:effectLst/>
                <a:latin typeface="Nunito" pitchFamily="2" charset="0"/>
              </a:rPr>
              <a:t> will not become 1 by above two steps. </a:t>
            </a:r>
          </a:p>
          <a:p>
            <a:pPr algn="just" fontAlgn="base">
              <a:buFont typeface="+mj-lt"/>
              <a:buAutoNum type="arabicPeriod" startAt="3"/>
            </a:pPr>
            <a:r>
              <a:rPr lang="en-US" b="0" i="0" dirty="0">
                <a:effectLst/>
                <a:latin typeface="Nunito" pitchFamily="2" charset="0"/>
              </a:rPr>
              <a:t>So print </a:t>
            </a:r>
            <a:r>
              <a:rPr lang="en-US" b="0" i="1" dirty="0">
                <a:effectLst/>
                <a:latin typeface="Nunito" pitchFamily="2" charset="0"/>
              </a:rPr>
              <a:t>n</a:t>
            </a:r>
            <a:r>
              <a:rPr lang="en-US" b="0" i="0" dirty="0">
                <a:effectLst/>
                <a:latin typeface="Nunito" pitchFamily="2" charset="0"/>
              </a:rPr>
              <a:t> if it is greater than 2.</a:t>
            </a:r>
          </a:p>
          <a:p>
            <a:pPr marL="0" indent="0" algn="ctr" fontAlgn="base">
              <a:buNone/>
            </a:pPr>
            <a:r>
              <a:rPr lang="en-US" sz="2800" b="0" i="0" dirty="0">
                <a:solidFill>
                  <a:srgbClr val="FF0000"/>
                </a:solidFill>
                <a:effectLst/>
                <a:latin typeface="Nunito" pitchFamily="2" charset="0"/>
              </a:rPr>
              <a:t>Practice: WAP for this problem.</a:t>
            </a:r>
            <a:endParaRPr lang="en-US" sz="2800" dirty="0">
              <a:solidFill>
                <a:srgbClr val="FF0000"/>
              </a:solidFill>
              <a:latin typeface="Nunito" pitchFamily="2" charset="0"/>
            </a:endParaRPr>
          </a:p>
          <a:p>
            <a:pPr marL="0" indent="0" algn="ctr" fontAlgn="base">
              <a:buNone/>
            </a:pPr>
            <a:r>
              <a:rPr lang="en-US" sz="2800" b="0" i="0" dirty="0">
                <a:solidFill>
                  <a:srgbClr val="FF0000"/>
                </a:solidFill>
                <a:effectLst/>
                <a:latin typeface="Nunito" pitchFamily="2" charset="0"/>
              </a:rPr>
              <a:t>[]</a:t>
            </a:r>
            <a:endParaRPr lang="en-US" b="0" i="0" dirty="0">
              <a:effectLst/>
              <a:latin typeface="Nunito" pitchFamily="2" charset="0"/>
            </a:endParaRPr>
          </a:p>
          <a:p>
            <a:pPr algn="just"/>
            <a:endParaRPr lang="en-IN" dirty="0"/>
          </a:p>
        </p:txBody>
      </p:sp>
      <p:graphicFrame>
        <p:nvGraphicFramePr>
          <p:cNvPr id="4" name="Table 3">
            <a:extLst>
              <a:ext uri="{FF2B5EF4-FFF2-40B4-BE49-F238E27FC236}">
                <a16:creationId xmlns:a16="http://schemas.microsoft.com/office/drawing/2014/main" id="{E1ACE869-FB7B-7C47-E7D4-C6CD4038B443}"/>
              </a:ext>
            </a:extLst>
          </p:cNvPr>
          <p:cNvGraphicFramePr>
            <a:graphicFrameLocks noGrp="1"/>
          </p:cNvGraphicFramePr>
          <p:nvPr>
            <p:extLst>
              <p:ext uri="{D42A27DB-BD31-4B8C-83A1-F6EECF244321}">
                <p14:modId xmlns:p14="http://schemas.microsoft.com/office/powerpoint/2010/main" val="2488708874"/>
              </p:ext>
            </p:extLst>
          </p:nvPr>
        </p:nvGraphicFramePr>
        <p:xfrm>
          <a:off x="9279889" y="1643309"/>
          <a:ext cx="2073911" cy="3071815"/>
        </p:xfrm>
        <a:graphic>
          <a:graphicData uri="http://schemas.openxmlformats.org/drawingml/2006/table">
            <a:tbl>
              <a:tblPr>
                <a:tableStyleId>{5C22544A-7EE6-4342-B048-85BDC9FD1C3A}</a:tableStyleId>
              </a:tblPr>
              <a:tblGrid>
                <a:gridCol w="700282">
                  <a:extLst>
                    <a:ext uri="{9D8B030D-6E8A-4147-A177-3AD203B41FA5}">
                      <a16:colId xmlns:a16="http://schemas.microsoft.com/office/drawing/2014/main" val="3612512793"/>
                    </a:ext>
                  </a:extLst>
                </a:gridCol>
                <a:gridCol w="1373629">
                  <a:extLst>
                    <a:ext uri="{9D8B030D-6E8A-4147-A177-3AD203B41FA5}">
                      <a16:colId xmlns:a16="http://schemas.microsoft.com/office/drawing/2014/main" val="835163400"/>
                    </a:ext>
                  </a:extLst>
                </a:gridCol>
              </a:tblGrid>
              <a:tr h="532644">
                <a:tc>
                  <a:txBody>
                    <a:bodyPr/>
                    <a:lstStyle/>
                    <a:p>
                      <a:pPr algn="r" fontAlgn="b"/>
                      <a:r>
                        <a:rPr lang="en-IN" sz="4000" u="none" strike="noStrike" dirty="0">
                          <a:solidFill>
                            <a:srgbClr val="92D050"/>
                          </a:solidFill>
                          <a:effectLst/>
                        </a:rPr>
                        <a:t>2</a:t>
                      </a:r>
                      <a:endParaRPr lang="en-IN" sz="4000" b="0" i="0" u="none" strike="noStrike" dirty="0">
                        <a:solidFill>
                          <a:srgbClr val="92D050"/>
                        </a:solidFill>
                        <a:effectLst/>
                        <a:latin typeface="Calibri" panose="020F0502020204030204" pitchFamily="34" charset="0"/>
                      </a:endParaRPr>
                    </a:p>
                  </a:txBody>
                  <a:tcPr marL="4763" marR="4763" marT="4763" marB="0" anchor="b"/>
                </a:tc>
                <a:tc>
                  <a:txBody>
                    <a:bodyPr/>
                    <a:lstStyle/>
                    <a:p>
                      <a:pPr algn="r" fontAlgn="b"/>
                      <a:r>
                        <a:rPr lang="en-IN" sz="4000" u="none" strike="noStrike" dirty="0">
                          <a:effectLst/>
                        </a:rPr>
                        <a:t>24</a:t>
                      </a:r>
                      <a:endParaRPr lang="en-IN" sz="4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494017830"/>
                  </a:ext>
                </a:extLst>
              </a:tr>
              <a:tr h="532644">
                <a:tc>
                  <a:txBody>
                    <a:bodyPr/>
                    <a:lstStyle/>
                    <a:p>
                      <a:pPr algn="r" fontAlgn="b"/>
                      <a:r>
                        <a:rPr lang="en-IN" sz="4000" u="none" strike="noStrike" dirty="0">
                          <a:solidFill>
                            <a:srgbClr val="92D050"/>
                          </a:solidFill>
                          <a:effectLst/>
                        </a:rPr>
                        <a:t>2</a:t>
                      </a:r>
                      <a:endParaRPr lang="en-IN" sz="4000" b="0" i="0" u="none" strike="noStrike" dirty="0">
                        <a:solidFill>
                          <a:srgbClr val="92D050"/>
                        </a:solidFill>
                        <a:effectLst/>
                        <a:latin typeface="Calibri" panose="020F0502020204030204" pitchFamily="34" charset="0"/>
                      </a:endParaRPr>
                    </a:p>
                  </a:txBody>
                  <a:tcPr marL="4763" marR="4763" marT="4763" marB="0" anchor="b"/>
                </a:tc>
                <a:tc>
                  <a:txBody>
                    <a:bodyPr/>
                    <a:lstStyle/>
                    <a:p>
                      <a:pPr algn="r" fontAlgn="b"/>
                      <a:r>
                        <a:rPr lang="en-IN" sz="4000" u="none" strike="noStrike">
                          <a:effectLst/>
                        </a:rPr>
                        <a:t>12</a:t>
                      </a:r>
                      <a:endParaRPr lang="en-IN" sz="4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619450148"/>
                  </a:ext>
                </a:extLst>
              </a:tr>
              <a:tr h="532644">
                <a:tc>
                  <a:txBody>
                    <a:bodyPr/>
                    <a:lstStyle/>
                    <a:p>
                      <a:pPr algn="r" fontAlgn="b"/>
                      <a:r>
                        <a:rPr lang="en-IN" sz="4000" u="none" strike="noStrike" dirty="0">
                          <a:solidFill>
                            <a:srgbClr val="92D050"/>
                          </a:solidFill>
                          <a:effectLst/>
                        </a:rPr>
                        <a:t>2</a:t>
                      </a:r>
                      <a:endParaRPr lang="en-IN" sz="4000" b="0" i="0" u="none" strike="noStrike" dirty="0">
                        <a:solidFill>
                          <a:srgbClr val="92D050"/>
                        </a:solidFill>
                        <a:effectLst/>
                        <a:latin typeface="Calibri" panose="020F0502020204030204" pitchFamily="34" charset="0"/>
                      </a:endParaRPr>
                    </a:p>
                  </a:txBody>
                  <a:tcPr marL="4763" marR="4763" marT="4763" marB="0" anchor="b"/>
                </a:tc>
                <a:tc>
                  <a:txBody>
                    <a:bodyPr/>
                    <a:lstStyle/>
                    <a:p>
                      <a:pPr algn="r" fontAlgn="b"/>
                      <a:r>
                        <a:rPr lang="en-IN" sz="4000" u="none" strike="noStrike">
                          <a:effectLst/>
                        </a:rPr>
                        <a:t>6</a:t>
                      </a:r>
                      <a:endParaRPr lang="en-IN" sz="4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990073945"/>
                  </a:ext>
                </a:extLst>
              </a:tr>
              <a:tr h="532644">
                <a:tc>
                  <a:txBody>
                    <a:bodyPr/>
                    <a:lstStyle/>
                    <a:p>
                      <a:pPr algn="r" fontAlgn="b"/>
                      <a:r>
                        <a:rPr lang="en-IN" sz="4000" u="none" strike="noStrike">
                          <a:effectLst/>
                        </a:rPr>
                        <a:t>3</a:t>
                      </a:r>
                      <a:endParaRPr lang="en-IN" sz="4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4000" u="none" strike="noStrike">
                          <a:effectLst/>
                        </a:rPr>
                        <a:t>3</a:t>
                      </a:r>
                      <a:endParaRPr lang="en-IN" sz="4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679944520"/>
                  </a:ext>
                </a:extLst>
              </a:tr>
              <a:tr h="532644">
                <a:tc>
                  <a:txBody>
                    <a:bodyPr/>
                    <a:lstStyle/>
                    <a:p>
                      <a:pPr algn="l" fontAlgn="b"/>
                      <a:endParaRPr lang="en-IN" sz="40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4000" u="none" strike="noStrike" dirty="0">
                          <a:effectLst/>
                        </a:rPr>
                        <a:t>1</a:t>
                      </a:r>
                      <a:endParaRPr lang="en-IN" sz="4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58970327"/>
                  </a:ext>
                </a:extLst>
              </a:tr>
            </a:tbl>
          </a:graphicData>
        </a:graphic>
      </p:graphicFrame>
      <p:graphicFrame>
        <p:nvGraphicFramePr>
          <p:cNvPr id="5" name="Table 4">
            <a:extLst>
              <a:ext uri="{FF2B5EF4-FFF2-40B4-BE49-F238E27FC236}">
                <a16:creationId xmlns:a16="http://schemas.microsoft.com/office/drawing/2014/main" id="{0F9EC4AA-936A-930D-0147-56387D6187B4}"/>
              </a:ext>
            </a:extLst>
          </p:cNvPr>
          <p:cNvGraphicFramePr>
            <a:graphicFrameLocks noGrp="1"/>
          </p:cNvGraphicFramePr>
          <p:nvPr>
            <p:extLst>
              <p:ext uri="{D42A27DB-BD31-4B8C-83A1-F6EECF244321}">
                <p14:modId xmlns:p14="http://schemas.microsoft.com/office/powerpoint/2010/main" val="3437325515"/>
              </p:ext>
            </p:extLst>
          </p:nvPr>
        </p:nvGraphicFramePr>
        <p:xfrm>
          <a:off x="9400868" y="5214691"/>
          <a:ext cx="2073910" cy="1117498"/>
        </p:xfrm>
        <a:graphic>
          <a:graphicData uri="http://schemas.openxmlformats.org/drawingml/2006/table">
            <a:tbl>
              <a:tblPr>
                <a:tableStyleId>{5C22544A-7EE6-4342-B048-85BDC9FD1C3A}</a:tableStyleId>
              </a:tblPr>
              <a:tblGrid>
                <a:gridCol w="1036955">
                  <a:extLst>
                    <a:ext uri="{9D8B030D-6E8A-4147-A177-3AD203B41FA5}">
                      <a16:colId xmlns:a16="http://schemas.microsoft.com/office/drawing/2014/main" val="2012836696"/>
                    </a:ext>
                  </a:extLst>
                </a:gridCol>
                <a:gridCol w="1036955">
                  <a:extLst>
                    <a:ext uri="{9D8B030D-6E8A-4147-A177-3AD203B41FA5}">
                      <a16:colId xmlns:a16="http://schemas.microsoft.com/office/drawing/2014/main" val="1661668654"/>
                    </a:ext>
                  </a:extLst>
                </a:gridCol>
              </a:tblGrid>
              <a:tr h="558749">
                <a:tc>
                  <a:txBody>
                    <a:bodyPr/>
                    <a:lstStyle/>
                    <a:p>
                      <a:pPr algn="r" fontAlgn="b"/>
                      <a:r>
                        <a:rPr lang="en-IN" sz="3600" u="none" strike="noStrike" dirty="0">
                          <a:effectLst/>
                        </a:rPr>
                        <a:t>1</a:t>
                      </a:r>
                      <a:endParaRPr lang="en-IN" sz="36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IN" sz="3600" u="none" strike="noStrike">
                          <a:effectLst/>
                        </a:rPr>
                        <a:t>19</a:t>
                      </a:r>
                      <a:endParaRPr lang="en-IN" sz="36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146213221"/>
                  </a:ext>
                </a:extLst>
              </a:tr>
              <a:tr h="558749">
                <a:tc>
                  <a:txBody>
                    <a:bodyPr/>
                    <a:lstStyle/>
                    <a:p>
                      <a:pPr algn="l" fontAlgn="b"/>
                      <a:r>
                        <a:rPr lang="en-IN" sz="3600" u="none" strike="noStrike">
                          <a:effectLst/>
                        </a:rPr>
                        <a:t> </a:t>
                      </a:r>
                      <a:endParaRPr lang="en-IN" sz="36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IN" sz="3600" u="none" strike="noStrike" dirty="0">
                          <a:effectLst/>
                        </a:rPr>
                        <a:t>19</a:t>
                      </a:r>
                      <a:endParaRPr lang="en-IN" sz="36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74043905"/>
                  </a:ext>
                </a:extLst>
              </a:tr>
            </a:tbl>
          </a:graphicData>
        </a:graphic>
      </p:graphicFrame>
    </p:spTree>
    <p:extLst>
      <p:ext uri="{BB962C8B-B14F-4D97-AF65-F5344CB8AC3E}">
        <p14:creationId xmlns:p14="http://schemas.microsoft.com/office/powerpoint/2010/main" val="175369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FFC1-B7DA-1860-4171-2DD7224945FE}"/>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579BE7D9-0951-CBBD-1437-E43C4E6353A5}"/>
              </a:ext>
            </a:extLst>
          </p:cNvPr>
          <p:cNvGraphicFramePr>
            <a:graphicFrameLocks noGrp="1"/>
          </p:cNvGraphicFramePr>
          <p:nvPr>
            <p:ph idx="1"/>
            <p:extLst>
              <p:ext uri="{D42A27DB-BD31-4B8C-83A1-F6EECF244321}">
                <p14:modId xmlns:p14="http://schemas.microsoft.com/office/powerpoint/2010/main" val="2568224531"/>
              </p:ext>
            </p:extLst>
          </p:nvPr>
        </p:nvGraphicFramePr>
        <p:xfrm>
          <a:off x="838200" y="914400"/>
          <a:ext cx="10515600" cy="4233522"/>
        </p:xfrm>
        <a:graphic>
          <a:graphicData uri="http://schemas.openxmlformats.org/drawingml/2006/table">
            <a:tbl>
              <a:tblPr>
                <a:tableStyleId>{08FB837D-C827-4EFA-A057-4D05807E0F7C}</a:tableStyleId>
              </a:tblPr>
              <a:tblGrid>
                <a:gridCol w="1309165">
                  <a:extLst>
                    <a:ext uri="{9D8B030D-6E8A-4147-A177-3AD203B41FA5}">
                      <a16:colId xmlns:a16="http://schemas.microsoft.com/office/drawing/2014/main" val="2079351754"/>
                    </a:ext>
                  </a:extLst>
                </a:gridCol>
                <a:gridCol w="3958467">
                  <a:extLst>
                    <a:ext uri="{9D8B030D-6E8A-4147-A177-3AD203B41FA5}">
                      <a16:colId xmlns:a16="http://schemas.microsoft.com/office/drawing/2014/main" val="663285001"/>
                    </a:ext>
                  </a:extLst>
                </a:gridCol>
                <a:gridCol w="5247968">
                  <a:extLst>
                    <a:ext uri="{9D8B030D-6E8A-4147-A177-3AD203B41FA5}">
                      <a16:colId xmlns:a16="http://schemas.microsoft.com/office/drawing/2014/main" val="1387262363"/>
                    </a:ext>
                  </a:extLst>
                </a:gridCol>
              </a:tblGrid>
              <a:tr h="458858">
                <a:tc>
                  <a:txBody>
                    <a:bodyPr/>
                    <a:lstStyle/>
                    <a:p>
                      <a:pPr algn="ctr" fontAlgn="base"/>
                      <a:r>
                        <a:rPr lang="en-IN" sz="2000" b="1">
                          <a:effectLst/>
                        </a:rPr>
                        <a:t>Sl. No.</a:t>
                      </a:r>
                    </a:p>
                  </a:txBody>
                  <a:tcPr marL="38100" marR="38100" marT="47625" marB="47625" anchor="ctr"/>
                </a:tc>
                <a:tc>
                  <a:txBody>
                    <a:bodyPr/>
                    <a:lstStyle/>
                    <a:p>
                      <a:pPr algn="ctr" fontAlgn="base"/>
                      <a:r>
                        <a:rPr lang="en-IN" sz="2000" b="1">
                          <a:effectLst/>
                        </a:rPr>
                        <a:t>Recursion</a:t>
                      </a:r>
                    </a:p>
                  </a:txBody>
                  <a:tcPr marL="47625" marR="47625" marT="47625" marB="47625" anchor="ctr"/>
                </a:tc>
                <a:tc>
                  <a:txBody>
                    <a:bodyPr/>
                    <a:lstStyle/>
                    <a:p>
                      <a:pPr algn="ctr" fontAlgn="base"/>
                      <a:r>
                        <a:rPr lang="en-IN" sz="2000" b="1">
                          <a:effectLst/>
                        </a:rPr>
                        <a:t>Backtracking</a:t>
                      </a:r>
                    </a:p>
                  </a:txBody>
                  <a:tcPr marL="47625" marR="47625" marT="47625" marB="47625" anchor="ctr"/>
                </a:tc>
                <a:extLst>
                  <a:ext uri="{0D108BD9-81ED-4DB2-BD59-A6C34878D82A}">
                    <a16:rowId xmlns:a16="http://schemas.microsoft.com/office/drawing/2014/main" val="861570290"/>
                  </a:ext>
                </a:extLst>
              </a:tr>
              <a:tr h="1331256">
                <a:tc>
                  <a:txBody>
                    <a:bodyPr/>
                    <a:lstStyle/>
                    <a:p>
                      <a:pPr algn="ctr" fontAlgn="ctr"/>
                      <a:r>
                        <a:rPr lang="en-IN" sz="1800" b="0" dirty="0">
                          <a:effectLst/>
                        </a:rPr>
                        <a:t>1</a:t>
                      </a:r>
                    </a:p>
                  </a:txBody>
                  <a:tcPr marL="47625" marR="47625" marT="66675" marB="66675" anchor="ctr"/>
                </a:tc>
                <a:tc>
                  <a:txBody>
                    <a:bodyPr/>
                    <a:lstStyle/>
                    <a:p>
                      <a:pPr algn="ctr" fontAlgn="ctr"/>
                      <a:r>
                        <a:rPr lang="en-US" sz="1800" b="0" dirty="0">
                          <a:effectLst/>
                        </a:rPr>
                        <a:t>A recursive function solves a particular problem by calling a copy of itself and solving smaller subproblems of the original problems.</a:t>
                      </a:r>
                    </a:p>
                  </a:txBody>
                  <a:tcPr marL="47625" marR="47625" marT="66675" marB="66675" anchor="ctr"/>
                </a:tc>
                <a:tc>
                  <a:txBody>
                    <a:bodyPr/>
                    <a:lstStyle/>
                    <a:p>
                      <a:pPr algn="ctr" fontAlgn="ctr"/>
                      <a:r>
                        <a:rPr lang="en-US" sz="1800" b="0" dirty="0">
                          <a:effectLst/>
                        </a:rPr>
                        <a:t>Backtracking at every step eliminates those choices that cannot give us the solution and proceeds to those choices that have the potential of taking us to the solution.</a:t>
                      </a:r>
                    </a:p>
                  </a:txBody>
                  <a:tcPr marL="47625" marR="47625" marT="66675" marB="66675" anchor="ctr"/>
                </a:tc>
                <a:extLst>
                  <a:ext uri="{0D108BD9-81ED-4DB2-BD59-A6C34878D82A}">
                    <a16:rowId xmlns:a16="http://schemas.microsoft.com/office/drawing/2014/main" val="3492667728"/>
                  </a:ext>
                </a:extLst>
              </a:tr>
              <a:tr h="764764">
                <a:tc>
                  <a:txBody>
                    <a:bodyPr/>
                    <a:lstStyle/>
                    <a:p>
                      <a:pPr algn="ctr" fontAlgn="ctr"/>
                      <a:r>
                        <a:rPr lang="en-IN" sz="1800" b="0" dirty="0">
                          <a:effectLst/>
                        </a:rPr>
                        <a:t>2</a:t>
                      </a:r>
                    </a:p>
                  </a:txBody>
                  <a:tcPr marL="47625" marR="47625" marT="66675" marB="66675" anchor="ctr"/>
                </a:tc>
                <a:tc>
                  <a:txBody>
                    <a:bodyPr/>
                    <a:lstStyle/>
                    <a:p>
                      <a:pPr algn="ctr" fontAlgn="ctr"/>
                      <a:r>
                        <a:rPr lang="en-US" sz="1800" b="0">
                          <a:effectLst/>
                        </a:rPr>
                        <a:t>Recursion is a part of backtracking itself and it is simpler to write.</a:t>
                      </a:r>
                    </a:p>
                  </a:txBody>
                  <a:tcPr marL="47625" marR="47625" marT="66675" marB="66675" anchor="ctr"/>
                </a:tc>
                <a:tc>
                  <a:txBody>
                    <a:bodyPr/>
                    <a:lstStyle/>
                    <a:p>
                      <a:pPr algn="ctr" fontAlgn="ctr"/>
                      <a:r>
                        <a:rPr lang="en-US" sz="1800" b="0">
                          <a:effectLst/>
                        </a:rPr>
                        <a:t>Backtracking is comparatively complex to implement.</a:t>
                      </a:r>
                    </a:p>
                  </a:txBody>
                  <a:tcPr marL="47625" marR="47625" marT="66675" marB="66675" anchor="ctr"/>
                </a:tc>
                <a:extLst>
                  <a:ext uri="{0D108BD9-81ED-4DB2-BD59-A6C34878D82A}">
                    <a16:rowId xmlns:a16="http://schemas.microsoft.com/office/drawing/2014/main" val="1950360104"/>
                  </a:ext>
                </a:extLst>
              </a:tr>
              <a:tr h="1331256">
                <a:tc>
                  <a:txBody>
                    <a:bodyPr/>
                    <a:lstStyle/>
                    <a:p>
                      <a:pPr algn="ctr" fontAlgn="ctr"/>
                      <a:r>
                        <a:rPr lang="en-IN" sz="1800" b="0" dirty="0">
                          <a:effectLst/>
                        </a:rPr>
                        <a:t>3</a:t>
                      </a:r>
                    </a:p>
                  </a:txBody>
                  <a:tcPr marL="47625" marR="47625" marT="66675" marB="66675" anchor="ctr"/>
                </a:tc>
                <a:tc>
                  <a:txBody>
                    <a:bodyPr/>
                    <a:lstStyle/>
                    <a:p>
                      <a:pPr algn="ctr" fontAlgn="ctr"/>
                      <a:r>
                        <a:rPr lang="en-US" sz="1800" b="0">
                          <a:effectLst/>
                        </a:rPr>
                        <a:t>Applications of recursion are Tree and Graph Traversal, Towers of Hanoi, Divide and Conquer Algorithms, Merge Sort, Quick Sort, and Binary Search.</a:t>
                      </a:r>
                    </a:p>
                  </a:txBody>
                  <a:tcPr marL="47625" marR="47625" marT="66675" marB="66675" anchor="ctr"/>
                </a:tc>
                <a:tc>
                  <a:txBody>
                    <a:bodyPr/>
                    <a:lstStyle/>
                    <a:p>
                      <a:pPr algn="ctr" fontAlgn="ctr"/>
                      <a:r>
                        <a:rPr lang="en-US" sz="1800" b="0" dirty="0">
                          <a:effectLst/>
                        </a:rPr>
                        <a:t>Application of Backtracking is N Queen problem, Rat in a Maze problem, Knight’s Tour Problem, Sudoku solver, and Graph coloring problems.</a:t>
                      </a:r>
                    </a:p>
                  </a:txBody>
                  <a:tcPr marL="47625" marR="47625" marT="66675" marB="66675" anchor="ctr"/>
                </a:tc>
                <a:extLst>
                  <a:ext uri="{0D108BD9-81ED-4DB2-BD59-A6C34878D82A}">
                    <a16:rowId xmlns:a16="http://schemas.microsoft.com/office/drawing/2014/main" val="304012708"/>
                  </a:ext>
                </a:extLst>
              </a:tr>
            </a:tbl>
          </a:graphicData>
        </a:graphic>
      </p:graphicFrame>
      <p:sp>
        <p:nvSpPr>
          <p:cNvPr id="6" name="TextBox 5">
            <a:extLst>
              <a:ext uri="{FF2B5EF4-FFF2-40B4-BE49-F238E27FC236}">
                <a16:creationId xmlns:a16="http://schemas.microsoft.com/office/drawing/2014/main" id="{A1E7241F-39AF-41A3-36EE-5EA0EA1794E7}"/>
              </a:ext>
            </a:extLst>
          </p:cNvPr>
          <p:cNvSpPr txBox="1"/>
          <p:nvPr/>
        </p:nvSpPr>
        <p:spPr>
          <a:xfrm>
            <a:off x="694649" y="5461153"/>
            <a:ext cx="9611524" cy="646331"/>
          </a:xfrm>
          <a:prstGeom prst="rect">
            <a:avLst/>
          </a:prstGeom>
          <a:noFill/>
        </p:spPr>
        <p:txBody>
          <a:bodyPr wrap="square">
            <a:spAutoFit/>
          </a:bodyPr>
          <a:lstStyle/>
          <a:p>
            <a:r>
              <a:rPr lang="en-IN" dirty="0">
                <a:hlinkClick r:id="rId2"/>
              </a:rPr>
              <a:t>https://www.geeksforgeeks.org/what-is-the-difference-between-backtracking-and-recursion/?ref=roadmap</a:t>
            </a:r>
            <a:r>
              <a:rPr lang="en-IN" dirty="0"/>
              <a:t> </a:t>
            </a:r>
          </a:p>
        </p:txBody>
      </p:sp>
    </p:spTree>
    <p:extLst>
      <p:ext uri="{BB962C8B-B14F-4D97-AF65-F5344CB8AC3E}">
        <p14:creationId xmlns:p14="http://schemas.microsoft.com/office/powerpoint/2010/main" val="2381245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73F5-A024-2319-8917-30B805116790}"/>
              </a:ext>
            </a:extLst>
          </p:cNvPr>
          <p:cNvSpPr>
            <a:spLocks noGrp="1"/>
          </p:cNvSpPr>
          <p:nvPr>
            <p:ph type="title"/>
          </p:nvPr>
        </p:nvSpPr>
        <p:spPr/>
        <p:txBody>
          <a:bodyPr/>
          <a:lstStyle/>
          <a:p>
            <a:r>
              <a:rPr lang="en-IN" dirty="0"/>
              <a:t>Problem related to backtracking</a:t>
            </a:r>
          </a:p>
        </p:txBody>
      </p:sp>
      <p:sp>
        <p:nvSpPr>
          <p:cNvPr id="3" name="Content Placeholder 2">
            <a:extLst>
              <a:ext uri="{FF2B5EF4-FFF2-40B4-BE49-F238E27FC236}">
                <a16:creationId xmlns:a16="http://schemas.microsoft.com/office/drawing/2014/main" id="{635FE3CE-4246-7B87-941B-4F414F70B45E}"/>
              </a:ext>
            </a:extLst>
          </p:cNvPr>
          <p:cNvSpPr>
            <a:spLocks noGrp="1"/>
          </p:cNvSpPr>
          <p:nvPr>
            <p:ph idx="1"/>
          </p:nvPr>
        </p:nvSpPr>
        <p:spPr/>
        <p:txBody>
          <a:bodyPr/>
          <a:lstStyle/>
          <a:p>
            <a:r>
              <a:rPr lang="en-IN" dirty="0">
                <a:hlinkClick r:id="rId2"/>
              </a:rPr>
              <a:t>https://www.geeksforgeeks.org/print-the-dfs-traversal-step-wise-backtracking-also/</a:t>
            </a:r>
            <a:r>
              <a:rPr lang="en-IN" dirty="0"/>
              <a:t> </a:t>
            </a:r>
          </a:p>
          <a:p>
            <a:endParaRPr lang="en-IN" dirty="0"/>
          </a:p>
          <a:p>
            <a:r>
              <a:rPr lang="en-IN" dirty="0">
                <a:hlinkClick r:id="rId3"/>
              </a:rPr>
              <a:t>https://www.geeksforgeeks.org/rat-in-a-maze-backtracking-using-stack/</a:t>
            </a:r>
            <a:endParaRPr lang="en-IN" dirty="0"/>
          </a:p>
          <a:p>
            <a:endParaRPr lang="en-IN" dirty="0"/>
          </a:p>
          <a:p>
            <a:pPr marL="0" indent="0">
              <a:buNone/>
            </a:pPr>
            <a:endParaRPr lang="en-IN" dirty="0"/>
          </a:p>
        </p:txBody>
      </p:sp>
    </p:spTree>
    <p:extLst>
      <p:ext uri="{BB962C8B-B14F-4D97-AF65-F5344CB8AC3E}">
        <p14:creationId xmlns:p14="http://schemas.microsoft.com/office/powerpoint/2010/main" val="892855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A8E7-DFAE-FA01-3833-D18D55325140}"/>
              </a:ext>
            </a:extLst>
          </p:cNvPr>
          <p:cNvSpPr>
            <a:spLocks noGrp="1"/>
          </p:cNvSpPr>
          <p:nvPr>
            <p:ph type="title"/>
          </p:nvPr>
        </p:nvSpPr>
        <p:spPr/>
        <p:txBody>
          <a:bodyPr/>
          <a:lstStyle/>
          <a:p>
            <a:r>
              <a:rPr lang="en-US" dirty="0" err="1"/>
              <a:t>Memoization</a:t>
            </a:r>
            <a:endParaRPr lang="en-IN" dirty="0"/>
          </a:p>
        </p:txBody>
      </p:sp>
      <p:sp>
        <p:nvSpPr>
          <p:cNvPr id="3" name="Content Placeholder 2">
            <a:extLst>
              <a:ext uri="{FF2B5EF4-FFF2-40B4-BE49-F238E27FC236}">
                <a16:creationId xmlns:a16="http://schemas.microsoft.com/office/drawing/2014/main" id="{E9343A6B-4234-7B49-B483-1D983DCE24B4}"/>
              </a:ext>
            </a:extLst>
          </p:cNvPr>
          <p:cNvSpPr>
            <a:spLocks noGrp="1"/>
          </p:cNvSpPr>
          <p:nvPr>
            <p:ph idx="1"/>
          </p:nvPr>
        </p:nvSpPr>
        <p:spPr>
          <a:xfrm>
            <a:off x="1103312" y="1404472"/>
            <a:ext cx="8946541" cy="4843928"/>
          </a:xfrm>
        </p:spPr>
        <p:txBody>
          <a:bodyPr>
            <a:normAutofit lnSpcReduction="10000"/>
          </a:bodyPr>
          <a:lstStyle/>
          <a:p>
            <a:pPr algn="just" rtl="0" fontAlgn="base"/>
            <a:r>
              <a:rPr lang="en-US" sz="2400" dirty="0" err="1">
                <a:latin typeface="Nunito" pitchFamily="2" charset="0"/>
              </a:rPr>
              <a:t>Memoization</a:t>
            </a:r>
            <a:r>
              <a:rPr lang="en-US" sz="2400" dirty="0">
                <a:latin typeface="Nunito" pitchFamily="2" charset="0"/>
              </a:rPr>
              <a:t> is a specific form of caching that is used in dynamic programming.</a:t>
            </a:r>
          </a:p>
          <a:p>
            <a:pPr algn="just" rtl="0" fontAlgn="base"/>
            <a:r>
              <a:rPr lang="en-US" sz="2400" dirty="0">
                <a:latin typeface="Nunito" pitchFamily="2" charset="0"/>
              </a:rPr>
              <a:t>The purpose of caching is to improve the performance of our programs and keep data accessible that can be used later.</a:t>
            </a:r>
          </a:p>
          <a:p>
            <a:pPr algn="just" rtl="0" fontAlgn="base"/>
            <a:r>
              <a:rPr lang="en-US" sz="2400" dirty="0">
                <a:latin typeface="Nunito" pitchFamily="2" charset="0"/>
              </a:rPr>
              <a:t>It basically stores the previously calculated result of the subproblem and uses the stored result for the same subproblem. </a:t>
            </a:r>
          </a:p>
          <a:p>
            <a:pPr algn="just" rtl="0" fontAlgn="base"/>
            <a:r>
              <a:rPr lang="en-US" sz="2400" dirty="0">
                <a:latin typeface="Nunito" pitchFamily="2" charset="0"/>
              </a:rPr>
              <a:t>This removes the extra effort to calculate again and again for the same problem. </a:t>
            </a:r>
          </a:p>
          <a:p>
            <a:pPr algn="just" rtl="0" fontAlgn="base"/>
            <a:r>
              <a:rPr lang="en-US" sz="2400" dirty="0">
                <a:latin typeface="Nunito" pitchFamily="2" charset="0"/>
              </a:rPr>
              <a:t>And we already know that if the same problem occurs again and again, then that problem is recursive in nature.</a:t>
            </a:r>
          </a:p>
          <a:p>
            <a:pPr algn="ctr"/>
            <a:r>
              <a:rPr lang="en-IN" sz="2400" dirty="0">
                <a:latin typeface="Nunito" pitchFamily="2" charset="0"/>
                <a:hlinkClick r:id="rId2" action="ppaction://hlinksldjump">
                  <a:extLst>
                    <a:ext uri="{A12FA001-AC4F-418D-AE19-62706E023703}">
                      <ahyp:hlinkClr xmlns:ahyp="http://schemas.microsoft.com/office/drawing/2018/hyperlinkcolor" val="tx"/>
                    </a:ext>
                  </a:extLst>
                </a:hlinkClick>
              </a:rPr>
              <a:t>Example</a:t>
            </a:r>
            <a:r>
              <a:rPr lang="en-IN" sz="2400" dirty="0">
                <a:solidFill>
                  <a:schemeClr val="bg1"/>
                </a:solidFill>
              </a:rPr>
              <a:t> </a:t>
            </a:r>
          </a:p>
        </p:txBody>
      </p:sp>
      <p:sp>
        <p:nvSpPr>
          <p:cNvPr id="5" name="TextBox 4">
            <a:extLst>
              <a:ext uri="{FF2B5EF4-FFF2-40B4-BE49-F238E27FC236}">
                <a16:creationId xmlns:a16="http://schemas.microsoft.com/office/drawing/2014/main" id="{AB628E87-5AC0-4DA1-9BEC-7493D0CBC47E}"/>
              </a:ext>
            </a:extLst>
          </p:cNvPr>
          <p:cNvSpPr txBox="1"/>
          <p:nvPr/>
        </p:nvSpPr>
        <p:spPr>
          <a:xfrm>
            <a:off x="738648" y="6349844"/>
            <a:ext cx="10714703" cy="369332"/>
          </a:xfrm>
          <a:prstGeom prst="rect">
            <a:avLst/>
          </a:prstGeom>
          <a:noFill/>
        </p:spPr>
        <p:txBody>
          <a:bodyPr wrap="square">
            <a:spAutoFit/>
          </a:bodyPr>
          <a:lstStyle/>
          <a:p>
            <a:r>
              <a:rPr lang="en-IN" dirty="0">
                <a:hlinkClick r:id="rId3"/>
              </a:rPr>
              <a:t>https://www.geeksforgeeks.org/what-is-memoization-a-complete-tutorial/</a:t>
            </a:r>
            <a:r>
              <a:rPr lang="en-IN" dirty="0"/>
              <a:t> </a:t>
            </a:r>
          </a:p>
        </p:txBody>
      </p:sp>
    </p:spTree>
    <p:extLst>
      <p:ext uri="{BB962C8B-B14F-4D97-AF65-F5344CB8AC3E}">
        <p14:creationId xmlns:p14="http://schemas.microsoft.com/office/powerpoint/2010/main" val="231304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2331-7FE9-FF55-2CDD-A6A3F9238A3A}"/>
              </a:ext>
            </a:extLst>
          </p:cNvPr>
          <p:cNvSpPr>
            <a:spLocks noGrp="1"/>
          </p:cNvSpPr>
          <p:nvPr>
            <p:ph type="title"/>
          </p:nvPr>
        </p:nvSpPr>
        <p:spPr/>
        <p:txBody>
          <a:bodyPr/>
          <a:lstStyle/>
          <a:p>
            <a:r>
              <a:rPr lang="en-US" dirty="0"/>
              <a:t>Recursive problems- next happy number</a:t>
            </a:r>
            <a:endParaRPr lang="en-IN" dirty="0"/>
          </a:p>
        </p:txBody>
      </p:sp>
      <p:pic>
        <p:nvPicPr>
          <p:cNvPr id="7" name="Content Placeholder 6">
            <a:extLst>
              <a:ext uri="{FF2B5EF4-FFF2-40B4-BE49-F238E27FC236}">
                <a16:creationId xmlns:a16="http://schemas.microsoft.com/office/drawing/2014/main" id="{03B70EE4-5B39-BC6C-DC31-F935CBC0688B}"/>
              </a:ext>
            </a:extLst>
          </p:cNvPr>
          <p:cNvPicPr>
            <a:picLocks noGrp="1" noChangeAspect="1"/>
          </p:cNvPicPr>
          <p:nvPr>
            <p:ph idx="1"/>
          </p:nvPr>
        </p:nvPicPr>
        <p:blipFill>
          <a:blip r:embed="rId2"/>
          <a:stretch>
            <a:fillRect/>
          </a:stretch>
        </p:blipFill>
        <p:spPr>
          <a:xfrm>
            <a:off x="8408894" y="2666122"/>
            <a:ext cx="3783106" cy="1525756"/>
          </a:xfrm>
        </p:spPr>
      </p:pic>
      <p:pic>
        <p:nvPicPr>
          <p:cNvPr id="5" name="Picture 4">
            <a:extLst>
              <a:ext uri="{FF2B5EF4-FFF2-40B4-BE49-F238E27FC236}">
                <a16:creationId xmlns:a16="http://schemas.microsoft.com/office/drawing/2014/main" id="{54FE1C30-3C58-716D-C98E-45DF0046292C}"/>
              </a:ext>
            </a:extLst>
          </p:cNvPr>
          <p:cNvPicPr>
            <a:picLocks noChangeAspect="1"/>
          </p:cNvPicPr>
          <p:nvPr/>
        </p:nvPicPr>
        <p:blipFill>
          <a:blip r:embed="rId3"/>
          <a:stretch>
            <a:fillRect/>
          </a:stretch>
        </p:blipFill>
        <p:spPr>
          <a:xfrm>
            <a:off x="242701" y="1978822"/>
            <a:ext cx="8037645" cy="2900356"/>
          </a:xfrm>
          <a:prstGeom prst="rect">
            <a:avLst/>
          </a:prstGeom>
        </p:spPr>
      </p:pic>
      <p:sp>
        <p:nvSpPr>
          <p:cNvPr id="11" name="TextBox 10">
            <a:extLst>
              <a:ext uri="{FF2B5EF4-FFF2-40B4-BE49-F238E27FC236}">
                <a16:creationId xmlns:a16="http://schemas.microsoft.com/office/drawing/2014/main" id="{853C8DA3-1D8A-97C2-E25C-9E86A844EA20}"/>
              </a:ext>
            </a:extLst>
          </p:cNvPr>
          <p:cNvSpPr txBox="1"/>
          <p:nvPr/>
        </p:nvSpPr>
        <p:spPr>
          <a:xfrm>
            <a:off x="143783" y="6220616"/>
            <a:ext cx="6448264" cy="923330"/>
          </a:xfrm>
          <a:prstGeom prst="rect">
            <a:avLst/>
          </a:prstGeom>
          <a:noFill/>
        </p:spPr>
        <p:txBody>
          <a:bodyPr wrap="square">
            <a:spAutoFit/>
          </a:bodyPr>
          <a:lstStyle/>
          <a:p>
            <a:r>
              <a:rPr lang="en-IN" dirty="0"/>
              <a:t>Solve this problem: </a:t>
            </a:r>
            <a:r>
              <a:rPr lang="en-IN" dirty="0">
                <a:hlinkClick r:id="rId4"/>
              </a:rPr>
              <a:t>https://www.geeksforgeeks.org/problems/next-happy-number4538/1</a:t>
            </a:r>
            <a:r>
              <a:rPr lang="en-IN" dirty="0"/>
              <a:t> </a:t>
            </a:r>
          </a:p>
        </p:txBody>
      </p:sp>
      <p:sp>
        <p:nvSpPr>
          <p:cNvPr id="4" name="TextBox 3">
            <a:extLst>
              <a:ext uri="{FF2B5EF4-FFF2-40B4-BE49-F238E27FC236}">
                <a16:creationId xmlns:a16="http://schemas.microsoft.com/office/drawing/2014/main" id="{333327EA-3469-BE6E-D88B-046CBBB66973}"/>
              </a:ext>
            </a:extLst>
          </p:cNvPr>
          <p:cNvSpPr txBox="1"/>
          <p:nvPr/>
        </p:nvSpPr>
        <p:spPr>
          <a:xfrm>
            <a:off x="9015452" y="4919008"/>
            <a:ext cx="3048000" cy="1938992"/>
          </a:xfrm>
          <a:prstGeom prst="rect">
            <a:avLst/>
          </a:prstGeom>
          <a:noFill/>
        </p:spPr>
        <p:txBody>
          <a:bodyPr wrap="square">
            <a:spAutoFit/>
          </a:bodyPr>
          <a:lstStyle/>
          <a:p>
            <a:pPr algn="just"/>
            <a:r>
              <a:rPr lang="en-US" sz="2400" dirty="0">
                <a:latin typeface="Nunito" pitchFamily="2" charset="0"/>
                <a:ea typeface="+mj-ea"/>
                <a:cs typeface="+mj-cs"/>
              </a:rPr>
              <a:t>2, 3, 4, 5, 6, 8, 9, 11, 12, 14, 15, 16, 17, 18, 20: These are some of the first unhappy numbers</a:t>
            </a:r>
            <a:endParaRPr lang="en-IN" sz="2400" dirty="0">
              <a:latin typeface="Nunito" pitchFamily="2" charset="0"/>
              <a:ea typeface="+mj-ea"/>
              <a:cs typeface="+mj-cs"/>
            </a:endParaRPr>
          </a:p>
        </p:txBody>
      </p:sp>
    </p:spTree>
    <p:extLst>
      <p:ext uri="{BB962C8B-B14F-4D97-AF65-F5344CB8AC3E}">
        <p14:creationId xmlns:p14="http://schemas.microsoft.com/office/powerpoint/2010/main" val="2470831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7F23-C749-1436-4322-D3CB5401BDBB}"/>
              </a:ext>
            </a:extLst>
          </p:cNvPr>
          <p:cNvSpPr>
            <a:spLocks noGrp="1"/>
          </p:cNvSpPr>
          <p:nvPr>
            <p:ph type="title"/>
          </p:nvPr>
        </p:nvSpPr>
        <p:spPr/>
        <p:txBody>
          <a:bodyPr/>
          <a:lstStyle/>
          <a:p>
            <a:r>
              <a:rPr lang="en-IN" sz="2400" dirty="0">
                <a:hlinkClick r:id="rId2"/>
              </a:rPr>
              <a:t>https://images.app.goo.gl/koGknubfNasCDern8</a:t>
            </a:r>
            <a:r>
              <a:rPr lang="en-IN" sz="2400" dirty="0"/>
              <a:t> </a:t>
            </a:r>
          </a:p>
        </p:txBody>
      </p:sp>
      <p:sp>
        <p:nvSpPr>
          <p:cNvPr id="3" name="Content Placeholder 2">
            <a:extLst>
              <a:ext uri="{FF2B5EF4-FFF2-40B4-BE49-F238E27FC236}">
                <a16:creationId xmlns:a16="http://schemas.microsoft.com/office/drawing/2014/main" id="{9B081DBE-7D7C-2E85-3B81-611151C5F61B}"/>
              </a:ext>
            </a:extLst>
          </p:cNvPr>
          <p:cNvSpPr>
            <a:spLocks noGrp="1"/>
          </p:cNvSpPr>
          <p:nvPr>
            <p:ph idx="1"/>
          </p:nvPr>
        </p:nvSpPr>
        <p:spPr/>
        <p:txBody>
          <a:bodyPr/>
          <a:lstStyle/>
          <a:p>
            <a:endParaRPr lang="en-IN"/>
          </a:p>
        </p:txBody>
      </p:sp>
      <p:pic>
        <p:nvPicPr>
          <p:cNvPr id="1026" name="Picture 2" descr="Happy Numbers | Mathematics, Learning and Technology">
            <a:extLst>
              <a:ext uri="{FF2B5EF4-FFF2-40B4-BE49-F238E27FC236}">
                <a16:creationId xmlns:a16="http://schemas.microsoft.com/office/drawing/2014/main" id="{9699E9F7-77CB-0302-58B2-926E2C976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398" y="2098115"/>
            <a:ext cx="80200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91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2B6B-F406-8DA4-8266-3DBE15CA6E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ADB93D-4BC7-5CC7-3433-AFD2E25C84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496200E-F399-EF10-EA0E-CD654CBA2FB6}"/>
              </a:ext>
            </a:extLst>
          </p:cNvPr>
          <p:cNvPicPr>
            <a:picLocks noChangeAspect="1"/>
          </p:cNvPicPr>
          <p:nvPr/>
        </p:nvPicPr>
        <p:blipFill>
          <a:blip r:embed="rId2"/>
          <a:stretch>
            <a:fillRect/>
          </a:stretch>
        </p:blipFill>
        <p:spPr>
          <a:xfrm>
            <a:off x="52071" y="99390"/>
            <a:ext cx="8768801" cy="6712226"/>
          </a:xfrm>
          <a:prstGeom prst="rect">
            <a:avLst/>
          </a:prstGeom>
        </p:spPr>
      </p:pic>
      <p:pic>
        <p:nvPicPr>
          <p:cNvPr id="7" name="Picture 6">
            <a:extLst>
              <a:ext uri="{FF2B5EF4-FFF2-40B4-BE49-F238E27FC236}">
                <a16:creationId xmlns:a16="http://schemas.microsoft.com/office/drawing/2014/main" id="{056735B7-5638-CD89-D3DD-3D721BDBDA6B}"/>
              </a:ext>
            </a:extLst>
          </p:cNvPr>
          <p:cNvPicPr>
            <a:picLocks noChangeAspect="1"/>
          </p:cNvPicPr>
          <p:nvPr/>
        </p:nvPicPr>
        <p:blipFill>
          <a:blip r:embed="rId3"/>
          <a:stretch>
            <a:fillRect/>
          </a:stretch>
        </p:blipFill>
        <p:spPr>
          <a:xfrm>
            <a:off x="6665843" y="4070344"/>
            <a:ext cx="5392856" cy="2026187"/>
          </a:xfrm>
          <a:prstGeom prst="rect">
            <a:avLst/>
          </a:prstGeom>
          <a:ln>
            <a:solidFill>
              <a:schemeClr val="tx1"/>
            </a:solidFill>
          </a:ln>
        </p:spPr>
      </p:pic>
    </p:spTree>
    <p:extLst>
      <p:ext uri="{BB962C8B-B14F-4D97-AF65-F5344CB8AC3E}">
        <p14:creationId xmlns:p14="http://schemas.microsoft.com/office/powerpoint/2010/main" val="2123080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EEC9-2693-4478-E15C-105CC365FE7C}"/>
              </a:ext>
            </a:extLst>
          </p:cNvPr>
          <p:cNvSpPr>
            <a:spLocks noGrp="1"/>
          </p:cNvSpPr>
          <p:nvPr>
            <p:ph type="title"/>
          </p:nvPr>
        </p:nvSpPr>
        <p:spPr/>
        <p:txBody>
          <a:bodyPr/>
          <a:lstStyle/>
          <a:p>
            <a:r>
              <a:rPr lang="en-US" dirty="0">
                <a:latin typeface="Helvetica" panose="020B0604020202020204" pitchFamily="34" charset="0"/>
              </a:rPr>
              <a:t>N</a:t>
            </a:r>
            <a:r>
              <a:rPr lang="en-US" b="0" i="0" dirty="0">
                <a:effectLst/>
                <a:latin typeface="Helvetica" panose="020B0604020202020204" pitchFamily="34" charset="0"/>
              </a:rPr>
              <a:t>ext happy number</a:t>
            </a:r>
            <a:endParaRPr lang="en-IN" dirty="0"/>
          </a:p>
        </p:txBody>
      </p:sp>
      <p:sp>
        <p:nvSpPr>
          <p:cNvPr id="3" name="Content Placeholder 2">
            <a:extLst>
              <a:ext uri="{FF2B5EF4-FFF2-40B4-BE49-F238E27FC236}">
                <a16:creationId xmlns:a16="http://schemas.microsoft.com/office/drawing/2014/main" id="{857D7294-F185-185E-73DC-AD35D2BA7F5B}"/>
              </a:ext>
            </a:extLst>
          </p:cNvPr>
          <p:cNvSpPr>
            <a:spLocks noGrp="1"/>
          </p:cNvSpPr>
          <p:nvPr>
            <p:ph idx="1"/>
          </p:nvPr>
        </p:nvSpPr>
        <p:spPr/>
        <p:txBody>
          <a:bodyPr/>
          <a:lstStyle/>
          <a:p>
            <a:r>
              <a:rPr lang="en-US" dirty="0">
                <a:latin typeface="Helvetica" panose="020B0604020202020204" pitchFamily="34" charset="0"/>
              </a:rPr>
              <a:t>G</a:t>
            </a:r>
            <a:r>
              <a:rPr lang="en-US" b="0" i="0" dirty="0">
                <a:effectLst/>
                <a:latin typeface="Helvetica" panose="020B0604020202020204" pitchFamily="34" charset="0"/>
              </a:rPr>
              <a:t>enerates the next happy number after a given number. [Use above logic]</a:t>
            </a:r>
            <a:endParaRPr lang="en-IN" dirty="0"/>
          </a:p>
        </p:txBody>
      </p:sp>
      <p:pic>
        <p:nvPicPr>
          <p:cNvPr id="5" name="Picture 4">
            <a:extLst>
              <a:ext uri="{FF2B5EF4-FFF2-40B4-BE49-F238E27FC236}">
                <a16:creationId xmlns:a16="http://schemas.microsoft.com/office/drawing/2014/main" id="{50E88985-3B9C-0BA7-B56F-828512257858}"/>
              </a:ext>
            </a:extLst>
          </p:cNvPr>
          <p:cNvPicPr>
            <a:picLocks noChangeAspect="1"/>
          </p:cNvPicPr>
          <p:nvPr/>
        </p:nvPicPr>
        <p:blipFill>
          <a:blip r:embed="rId2"/>
          <a:stretch>
            <a:fillRect/>
          </a:stretch>
        </p:blipFill>
        <p:spPr>
          <a:xfrm>
            <a:off x="1243611" y="2621372"/>
            <a:ext cx="9000904" cy="4195481"/>
          </a:xfrm>
          <a:prstGeom prst="rect">
            <a:avLst/>
          </a:prstGeom>
        </p:spPr>
      </p:pic>
    </p:spTree>
    <p:extLst>
      <p:ext uri="{BB962C8B-B14F-4D97-AF65-F5344CB8AC3E}">
        <p14:creationId xmlns:p14="http://schemas.microsoft.com/office/powerpoint/2010/main" val="4131589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C1E5-D71D-B88B-B1A3-818B469C6CBE}"/>
              </a:ext>
            </a:extLst>
          </p:cNvPr>
          <p:cNvSpPr>
            <a:spLocks noGrp="1"/>
          </p:cNvSpPr>
          <p:nvPr>
            <p:ph type="title"/>
          </p:nvPr>
        </p:nvSpPr>
        <p:spPr/>
        <p:txBody>
          <a:bodyPr/>
          <a:lstStyle/>
          <a:p>
            <a:r>
              <a:rPr lang="en-IN" dirty="0"/>
              <a:t>Sum string</a:t>
            </a:r>
          </a:p>
        </p:txBody>
      </p:sp>
      <p:sp>
        <p:nvSpPr>
          <p:cNvPr id="3" name="Content Placeholder 2">
            <a:extLst>
              <a:ext uri="{FF2B5EF4-FFF2-40B4-BE49-F238E27FC236}">
                <a16:creationId xmlns:a16="http://schemas.microsoft.com/office/drawing/2014/main" id="{C0F41EC3-83F3-4CC9-C22F-E3787D6B4E40}"/>
              </a:ext>
            </a:extLst>
          </p:cNvPr>
          <p:cNvSpPr>
            <a:spLocks noGrp="1"/>
          </p:cNvSpPr>
          <p:nvPr>
            <p:ph idx="1"/>
          </p:nvPr>
        </p:nvSpPr>
        <p:spPr>
          <a:xfrm>
            <a:off x="218662" y="2052919"/>
            <a:ext cx="8017564" cy="2097740"/>
          </a:xfrm>
        </p:spPr>
        <p:txBody>
          <a:bodyPr/>
          <a:lstStyle/>
          <a:p>
            <a:pPr marL="0" indent="0">
              <a:buNone/>
            </a:pPr>
            <a:r>
              <a:rPr lang="en-US" sz="2400" dirty="0"/>
              <a:t>Given a string S containing alphanumeric characters, The task is to calculate the sum of all numbers present in the string.</a:t>
            </a:r>
          </a:p>
          <a:p>
            <a:pPr marL="0" indent="0">
              <a:buNone/>
            </a:pPr>
            <a:r>
              <a:rPr lang="en-US" sz="2400" dirty="0"/>
              <a:t>Reference</a:t>
            </a:r>
            <a:r>
              <a:rPr lang="en-US" b="0" i="0" dirty="0">
                <a:solidFill>
                  <a:srgbClr val="273239"/>
                </a:solidFill>
                <a:effectLst/>
                <a:latin typeface="Nunito" pitchFamily="2" charset="0"/>
              </a:rPr>
              <a:t>: </a:t>
            </a:r>
            <a:r>
              <a:rPr lang="en-US" b="0" i="0" dirty="0">
                <a:solidFill>
                  <a:srgbClr val="273239"/>
                </a:solidFill>
                <a:effectLst/>
                <a:latin typeface="Nunito" pitchFamily="2" charset="0"/>
                <a:hlinkClick r:id="rId2"/>
              </a:rPr>
              <a:t>https://www.geeksforgeeks.org/calculate-sum-of-all-numbers-present-in-a-string/</a:t>
            </a:r>
            <a:r>
              <a:rPr lang="en-US" b="0" i="0" dirty="0">
                <a:solidFill>
                  <a:srgbClr val="273239"/>
                </a:solidFill>
                <a:effectLst/>
                <a:latin typeface="Nunito" pitchFamily="2" charset="0"/>
              </a:rPr>
              <a:t> </a:t>
            </a:r>
          </a:p>
          <a:p>
            <a:pPr marL="0" indent="0">
              <a:buNone/>
            </a:pPr>
            <a:endParaRPr lang="en-IN" dirty="0"/>
          </a:p>
        </p:txBody>
      </p:sp>
      <p:pic>
        <p:nvPicPr>
          <p:cNvPr id="5" name="Picture 4">
            <a:extLst>
              <a:ext uri="{FF2B5EF4-FFF2-40B4-BE49-F238E27FC236}">
                <a16:creationId xmlns:a16="http://schemas.microsoft.com/office/drawing/2014/main" id="{FEFC2889-6477-ECC6-417E-96A316CDB93E}"/>
              </a:ext>
            </a:extLst>
          </p:cNvPr>
          <p:cNvPicPr>
            <a:picLocks noChangeAspect="1"/>
          </p:cNvPicPr>
          <p:nvPr/>
        </p:nvPicPr>
        <p:blipFill>
          <a:blip r:embed="rId3"/>
          <a:stretch>
            <a:fillRect/>
          </a:stretch>
        </p:blipFill>
        <p:spPr>
          <a:xfrm>
            <a:off x="8844782" y="1473837"/>
            <a:ext cx="3128556" cy="2467010"/>
          </a:xfrm>
          <a:prstGeom prst="rect">
            <a:avLst/>
          </a:prstGeom>
        </p:spPr>
      </p:pic>
      <p:sp>
        <p:nvSpPr>
          <p:cNvPr id="7" name="TextBox 6">
            <a:extLst>
              <a:ext uri="{FF2B5EF4-FFF2-40B4-BE49-F238E27FC236}">
                <a16:creationId xmlns:a16="http://schemas.microsoft.com/office/drawing/2014/main" id="{FF12C7B4-465A-4F0E-9636-23398F768281}"/>
              </a:ext>
            </a:extLst>
          </p:cNvPr>
          <p:cNvSpPr txBox="1"/>
          <p:nvPr/>
        </p:nvSpPr>
        <p:spPr>
          <a:xfrm>
            <a:off x="960784" y="4409075"/>
            <a:ext cx="11065564" cy="2308324"/>
          </a:xfrm>
          <a:prstGeom prst="rect">
            <a:avLst/>
          </a:prstGeom>
          <a:noFill/>
        </p:spPr>
        <p:txBody>
          <a:bodyPr wrap="square">
            <a:spAutoFit/>
          </a:bodyPr>
          <a:lstStyle/>
          <a:p>
            <a:r>
              <a:rPr lang="en-IN" sz="2400" dirty="0"/>
              <a:t>Scan each character of the input string; </a:t>
            </a:r>
          </a:p>
          <a:p>
            <a:r>
              <a:rPr lang="en-IN" sz="2400" dirty="0"/>
              <a:t>if a number is formed by consecutive characters of the string: then increment the result by that amount</a:t>
            </a:r>
          </a:p>
          <a:p>
            <a:endParaRPr lang="en-IN" sz="2400" dirty="0"/>
          </a:p>
          <a:p>
            <a:r>
              <a:rPr lang="en-IN" sz="2400" dirty="0"/>
              <a:t>//The only tricky part of this question is that </a:t>
            </a:r>
          </a:p>
          <a:p>
            <a:r>
              <a:rPr lang="en-IN" sz="2400" dirty="0"/>
              <a:t>//multiple consecutive digits are considered one number.</a:t>
            </a:r>
          </a:p>
        </p:txBody>
      </p:sp>
    </p:spTree>
    <p:extLst>
      <p:ext uri="{BB962C8B-B14F-4D97-AF65-F5344CB8AC3E}">
        <p14:creationId xmlns:p14="http://schemas.microsoft.com/office/powerpoint/2010/main" val="1792799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6646-A73E-8A67-A486-669AA234AB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7B6462-B1F3-1F79-A726-77C4C042944B}"/>
              </a:ext>
            </a:extLst>
          </p:cNvPr>
          <p:cNvSpPr>
            <a:spLocks noGrp="1"/>
          </p:cNvSpPr>
          <p:nvPr>
            <p:ph idx="1"/>
          </p:nvPr>
        </p:nvSpPr>
        <p:spPr/>
        <p:txBody>
          <a:bodyPr>
            <a:normAutofit/>
          </a:bodyPr>
          <a:lstStyle/>
          <a:p>
            <a:pPr algn="l" fontAlgn="base"/>
            <a:r>
              <a:rPr lang="en-US" sz="2400" b="0" i="0" dirty="0">
                <a:solidFill>
                  <a:srgbClr val="FFFFFF"/>
                </a:solidFill>
                <a:effectLst/>
                <a:latin typeface="Nunito" pitchFamily="2" charset="0"/>
              </a:rPr>
              <a:t>Follow the below steps to implement the idea:</a:t>
            </a:r>
          </a:p>
          <a:p>
            <a:pPr algn="l" fontAlgn="base">
              <a:buFont typeface="Arial" panose="020B0604020202020204" pitchFamily="34" charset="0"/>
              <a:buChar char="•"/>
            </a:pPr>
            <a:r>
              <a:rPr lang="en-US" sz="2400" b="0" i="0" dirty="0">
                <a:solidFill>
                  <a:srgbClr val="FFFFFF"/>
                </a:solidFill>
                <a:effectLst/>
                <a:latin typeface="Nunito" pitchFamily="2" charset="0"/>
              </a:rPr>
              <a:t>Create an empty string </a:t>
            </a:r>
            <a:r>
              <a:rPr lang="en-US" sz="2400" b="1" i="0" dirty="0">
                <a:solidFill>
                  <a:srgbClr val="FFFFFF"/>
                </a:solidFill>
                <a:effectLst/>
                <a:latin typeface="Nunito" pitchFamily="2" charset="0"/>
              </a:rPr>
              <a:t>temp </a:t>
            </a:r>
            <a:r>
              <a:rPr lang="en-US" sz="2400" b="0" i="0" dirty="0">
                <a:solidFill>
                  <a:srgbClr val="FFFFFF"/>
                </a:solidFill>
                <a:effectLst/>
                <a:latin typeface="Nunito" pitchFamily="2" charset="0"/>
              </a:rPr>
              <a:t>and an integer </a:t>
            </a:r>
            <a:r>
              <a:rPr lang="en-US" sz="2400" b="1" i="0" dirty="0">
                <a:solidFill>
                  <a:srgbClr val="FFFFFF"/>
                </a:solidFill>
                <a:effectLst/>
                <a:latin typeface="Nunito" pitchFamily="2" charset="0"/>
              </a:rPr>
              <a:t>sum</a:t>
            </a:r>
            <a:r>
              <a:rPr lang="en-US" sz="2400" b="0" i="0" dirty="0">
                <a:solidFill>
                  <a:srgbClr val="FFFFFF"/>
                </a:solidFill>
                <a:effectLst/>
                <a:latin typeface="Nunito" pitchFamily="2" charset="0"/>
              </a:rPr>
              <a:t>.</a:t>
            </a:r>
          </a:p>
          <a:p>
            <a:pPr algn="l" fontAlgn="base">
              <a:buFont typeface="Arial" panose="020B0604020202020204" pitchFamily="34" charset="0"/>
              <a:buChar char="•"/>
            </a:pPr>
            <a:r>
              <a:rPr lang="en-US" sz="2400" b="0" i="0" dirty="0">
                <a:solidFill>
                  <a:srgbClr val="FFFFFF"/>
                </a:solidFill>
                <a:effectLst/>
                <a:latin typeface="Nunito" pitchFamily="2" charset="0"/>
              </a:rPr>
              <a:t>Iterate over all characters of the string.</a:t>
            </a:r>
          </a:p>
          <a:p>
            <a:pPr marL="742950" lvl="1" indent="-285750" algn="l" fontAlgn="base">
              <a:buFont typeface="Arial" panose="020B0604020202020204" pitchFamily="34" charset="0"/>
              <a:buChar char="•"/>
            </a:pPr>
            <a:r>
              <a:rPr lang="en-US" sz="2000" b="0" i="0" dirty="0">
                <a:solidFill>
                  <a:srgbClr val="FFFFFF"/>
                </a:solidFill>
                <a:effectLst/>
                <a:latin typeface="Nunito" pitchFamily="2" charset="0"/>
              </a:rPr>
              <a:t>If the character is a numeric digit add it to </a:t>
            </a:r>
            <a:r>
              <a:rPr lang="en-US" sz="2000" b="1" i="0" dirty="0">
                <a:solidFill>
                  <a:srgbClr val="FFFFFF"/>
                </a:solidFill>
                <a:effectLst/>
                <a:latin typeface="Nunito" pitchFamily="2" charset="0"/>
              </a:rPr>
              <a:t>temp</a:t>
            </a:r>
            <a:r>
              <a:rPr lang="en-US" sz="2000" b="0" i="0" dirty="0">
                <a:solidFill>
                  <a:srgbClr val="FFFFFF"/>
                </a:solidFill>
                <a:effectLst/>
                <a:latin typeface="Nunito" pitchFamily="2" charset="0"/>
              </a:rPr>
              <a:t>.</a:t>
            </a:r>
          </a:p>
          <a:p>
            <a:pPr marL="742950" lvl="1" indent="-285750" algn="l" fontAlgn="base">
              <a:buFont typeface="Arial" panose="020B0604020202020204" pitchFamily="34" charset="0"/>
              <a:buChar char="•"/>
            </a:pPr>
            <a:r>
              <a:rPr lang="en-US" sz="2000" b="0" i="0" dirty="0">
                <a:solidFill>
                  <a:srgbClr val="FFFFFF"/>
                </a:solidFill>
                <a:effectLst/>
                <a:latin typeface="Nunito" pitchFamily="2" charset="0"/>
              </a:rPr>
              <a:t>Else convert temp string to number and add it to </a:t>
            </a:r>
            <a:r>
              <a:rPr lang="en-US" sz="2000" b="1" i="0" dirty="0">
                <a:solidFill>
                  <a:srgbClr val="FFFFFF"/>
                </a:solidFill>
                <a:effectLst/>
                <a:latin typeface="Nunito" pitchFamily="2" charset="0"/>
              </a:rPr>
              <a:t>sum</a:t>
            </a:r>
            <a:r>
              <a:rPr lang="en-US" sz="2000" b="0" i="0" dirty="0">
                <a:solidFill>
                  <a:srgbClr val="FFFFFF"/>
                </a:solidFill>
                <a:effectLst/>
                <a:latin typeface="Nunito" pitchFamily="2" charset="0"/>
              </a:rPr>
              <a:t>, empty </a:t>
            </a:r>
            <a:r>
              <a:rPr lang="en-US" sz="2000" b="1" i="0" dirty="0">
                <a:solidFill>
                  <a:srgbClr val="FFFFFF"/>
                </a:solidFill>
                <a:effectLst/>
                <a:latin typeface="Nunito" pitchFamily="2" charset="0"/>
              </a:rPr>
              <a:t>temp</a:t>
            </a:r>
            <a:r>
              <a:rPr lang="en-US" sz="2000" b="0" i="0" dirty="0">
                <a:solidFill>
                  <a:srgbClr val="FFFFFF"/>
                </a:solidFill>
                <a:effectLst/>
                <a:latin typeface="Nunito" pitchFamily="2" charset="0"/>
              </a:rPr>
              <a:t>.</a:t>
            </a:r>
          </a:p>
          <a:p>
            <a:pPr algn="l" fontAlgn="base">
              <a:buFont typeface="Arial" panose="020B0604020202020204" pitchFamily="34" charset="0"/>
              <a:buChar char="•"/>
            </a:pPr>
            <a:r>
              <a:rPr lang="en-US" sz="2400" b="0" i="0" dirty="0">
                <a:solidFill>
                  <a:srgbClr val="FFFFFF"/>
                </a:solidFill>
                <a:effectLst/>
                <a:latin typeface="Nunito" pitchFamily="2" charset="0"/>
              </a:rPr>
              <a:t>Return sum + number obtained from temp.</a:t>
            </a:r>
          </a:p>
          <a:p>
            <a:endParaRPr lang="en-IN" sz="2400" dirty="0"/>
          </a:p>
        </p:txBody>
      </p:sp>
    </p:spTree>
    <p:extLst>
      <p:ext uri="{BB962C8B-B14F-4D97-AF65-F5344CB8AC3E}">
        <p14:creationId xmlns:p14="http://schemas.microsoft.com/office/powerpoint/2010/main" val="3901953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0A72C-5258-816E-C080-F2907E6529CE}"/>
              </a:ext>
            </a:extLst>
          </p:cNvPr>
          <p:cNvSpPr>
            <a:spLocks noGrp="1"/>
          </p:cNvSpPr>
          <p:nvPr>
            <p:ph type="title"/>
          </p:nvPr>
        </p:nvSpPr>
        <p:spPr/>
        <p:txBody>
          <a:bodyPr/>
          <a:lstStyle/>
          <a:p>
            <a:r>
              <a:rPr lang="en-US" dirty="0"/>
              <a:t>Water overflow</a:t>
            </a:r>
            <a:endParaRPr lang="en-IN" dirty="0"/>
          </a:p>
        </p:txBody>
      </p:sp>
      <p:pic>
        <p:nvPicPr>
          <p:cNvPr id="5" name="Content Placeholder 4">
            <a:extLst>
              <a:ext uri="{FF2B5EF4-FFF2-40B4-BE49-F238E27FC236}">
                <a16:creationId xmlns:a16="http://schemas.microsoft.com/office/drawing/2014/main" id="{F6BD6DE0-7B78-6BF8-3E5C-1B7A18F234D8}"/>
              </a:ext>
            </a:extLst>
          </p:cNvPr>
          <p:cNvPicPr>
            <a:picLocks noGrp="1" noChangeAspect="1"/>
          </p:cNvPicPr>
          <p:nvPr>
            <p:ph idx="1"/>
          </p:nvPr>
        </p:nvPicPr>
        <p:blipFill>
          <a:blip r:embed="rId2"/>
          <a:stretch>
            <a:fillRect/>
          </a:stretch>
        </p:blipFill>
        <p:spPr>
          <a:xfrm>
            <a:off x="6255336" y="1152983"/>
            <a:ext cx="5631864" cy="5631864"/>
          </a:xfrm>
        </p:spPr>
      </p:pic>
      <p:pic>
        <p:nvPicPr>
          <p:cNvPr id="6" name="Picture 5">
            <a:extLst>
              <a:ext uri="{FF2B5EF4-FFF2-40B4-BE49-F238E27FC236}">
                <a16:creationId xmlns:a16="http://schemas.microsoft.com/office/drawing/2014/main" id="{2371C952-7BD9-F485-F3B4-0374E338BB5A}"/>
              </a:ext>
            </a:extLst>
          </p:cNvPr>
          <p:cNvPicPr>
            <a:picLocks noChangeAspect="1"/>
          </p:cNvPicPr>
          <p:nvPr/>
        </p:nvPicPr>
        <p:blipFill>
          <a:blip r:embed="rId3"/>
          <a:srcRect b="23319"/>
          <a:stretch/>
        </p:blipFill>
        <p:spPr>
          <a:xfrm>
            <a:off x="534939" y="1853248"/>
            <a:ext cx="4813533" cy="4600561"/>
          </a:xfrm>
          <a:prstGeom prst="rect">
            <a:avLst/>
          </a:prstGeom>
        </p:spPr>
      </p:pic>
    </p:spTree>
    <p:extLst>
      <p:ext uri="{BB962C8B-B14F-4D97-AF65-F5344CB8AC3E}">
        <p14:creationId xmlns:p14="http://schemas.microsoft.com/office/powerpoint/2010/main" val="304489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B055-5498-DBC0-8C3C-733900BFF5EA}"/>
              </a:ext>
            </a:extLst>
          </p:cNvPr>
          <p:cNvSpPr>
            <a:spLocks noGrp="1"/>
          </p:cNvSpPr>
          <p:nvPr>
            <p:ph type="title"/>
          </p:nvPr>
        </p:nvSpPr>
        <p:spPr>
          <a:xfrm>
            <a:off x="646111" y="452718"/>
            <a:ext cx="9404723" cy="1400530"/>
          </a:xfrm>
        </p:spPr>
        <p:txBody>
          <a:bodyPr/>
          <a:lstStyle/>
          <a:p>
            <a:r>
              <a:rPr lang="en-IN" dirty="0"/>
              <a:t>Primality Tests</a:t>
            </a:r>
          </a:p>
        </p:txBody>
      </p:sp>
      <p:sp>
        <p:nvSpPr>
          <p:cNvPr id="3" name="Content Placeholder 2">
            <a:extLst>
              <a:ext uri="{FF2B5EF4-FFF2-40B4-BE49-F238E27FC236}">
                <a16:creationId xmlns:a16="http://schemas.microsoft.com/office/drawing/2014/main" id="{E306F4C2-863A-7802-9F8A-0A3776C3E983}"/>
              </a:ext>
            </a:extLst>
          </p:cNvPr>
          <p:cNvSpPr>
            <a:spLocks noGrp="1"/>
          </p:cNvSpPr>
          <p:nvPr>
            <p:ph idx="1"/>
          </p:nvPr>
        </p:nvSpPr>
        <p:spPr>
          <a:xfrm>
            <a:off x="1103312" y="2052918"/>
            <a:ext cx="8946541" cy="4195481"/>
          </a:xfrm>
        </p:spPr>
        <p:txBody>
          <a:bodyPr>
            <a:normAutofit/>
          </a:bodyPr>
          <a:lstStyle/>
          <a:p>
            <a:r>
              <a:rPr lang="en-US" dirty="0"/>
              <a:t>Given an integer n, how can we tell if n is prime? Assume n is odd, since the even case is trivial.</a:t>
            </a:r>
          </a:p>
          <a:p>
            <a:r>
              <a:rPr lang="en-US" dirty="0"/>
              <a:t>The most obvious idea is to look for factors of n, but no efficient factoring algorithm is known.</a:t>
            </a:r>
          </a:p>
          <a:p>
            <a:endParaRPr lang="en-US" dirty="0"/>
          </a:p>
          <a:p>
            <a:endParaRPr lang="en-IN" dirty="0"/>
          </a:p>
        </p:txBody>
      </p:sp>
    </p:spTree>
    <p:extLst>
      <p:ext uri="{BB962C8B-B14F-4D97-AF65-F5344CB8AC3E}">
        <p14:creationId xmlns:p14="http://schemas.microsoft.com/office/powerpoint/2010/main" val="1700521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B78C-13DF-F0B3-2F2C-6F1E43BE5835}"/>
              </a:ext>
            </a:extLst>
          </p:cNvPr>
          <p:cNvSpPr>
            <a:spLocks noGrp="1"/>
          </p:cNvSpPr>
          <p:nvPr>
            <p:ph type="title"/>
          </p:nvPr>
        </p:nvSpPr>
        <p:spPr>
          <a:xfrm>
            <a:off x="838200" y="365126"/>
            <a:ext cx="10515600" cy="690860"/>
          </a:xfrm>
        </p:spPr>
        <p:txBody>
          <a:bodyPr>
            <a:normAutofit fontScale="90000"/>
          </a:bodyPr>
          <a:lstStyle/>
          <a:p>
            <a:r>
              <a:rPr lang="en-US" dirty="0"/>
              <a:t>Water overflow</a:t>
            </a:r>
            <a:endParaRPr lang="en-IN" dirty="0"/>
          </a:p>
        </p:txBody>
      </p:sp>
      <p:sp>
        <p:nvSpPr>
          <p:cNvPr id="3" name="Content Placeholder 2">
            <a:extLst>
              <a:ext uri="{FF2B5EF4-FFF2-40B4-BE49-F238E27FC236}">
                <a16:creationId xmlns:a16="http://schemas.microsoft.com/office/drawing/2014/main" id="{8BA18FD8-4388-433E-5404-2290AC099CD0}"/>
              </a:ext>
            </a:extLst>
          </p:cNvPr>
          <p:cNvSpPr>
            <a:spLocks noGrp="1"/>
          </p:cNvSpPr>
          <p:nvPr>
            <p:ph idx="1"/>
          </p:nvPr>
        </p:nvSpPr>
        <p:spPr>
          <a:xfrm>
            <a:off x="838199" y="1050081"/>
            <a:ext cx="9604513" cy="5451004"/>
          </a:xfrm>
        </p:spPr>
        <p:txBody>
          <a:bodyPr>
            <a:normAutofit/>
          </a:bodyPr>
          <a:lstStyle/>
          <a:p>
            <a:r>
              <a:rPr lang="en-US" dirty="0"/>
              <a:t>There are some glasses with equal capacity as 1 </a:t>
            </a:r>
            <a:r>
              <a:rPr lang="en-US" dirty="0" err="1"/>
              <a:t>litre</a:t>
            </a:r>
            <a:r>
              <a:rPr lang="en-US" dirty="0"/>
              <a:t>. The glasses are kept as follows: </a:t>
            </a:r>
          </a:p>
          <a:p>
            <a:r>
              <a:rPr lang="en-US" dirty="0"/>
              <a:t>You can put water to the only top glass. If you put more than 1-litre water to 1st glass, water overflows and fills equally in both 2nd and 3rd glasses. Glass 5 will get water from both 2nd glass and 3rd glass and so on. </a:t>
            </a:r>
          </a:p>
          <a:p>
            <a:r>
              <a:rPr lang="en-US" dirty="0"/>
              <a:t>If you have X </a:t>
            </a:r>
            <a:r>
              <a:rPr lang="en-US" dirty="0" err="1"/>
              <a:t>litre</a:t>
            </a:r>
            <a:r>
              <a:rPr lang="en-US" dirty="0"/>
              <a:t> of water and you put that water in a top glass, how much water will be contained by the </a:t>
            </a:r>
            <a:r>
              <a:rPr lang="en-US" dirty="0" err="1"/>
              <a:t>j</a:t>
            </a:r>
            <a:r>
              <a:rPr lang="en-US" baseline="30000" dirty="0" err="1"/>
              <a:t>th</a:t>
            </a:r>
            <a:r>
              <a:rPr lang="en-US" dirty="0"/>
              <a:t> glass in an </a:t>
            </a:r>
            <a:r>
              <a:rPr lang="en-US" dirty="0" err="1"/>
              <a:t>i</a:t>
            </a:r>
            <a:r>
              <a:rPr lang="en-US" baseline="30000" dirty="0" err="1"/>
              <a:t>th</a:t>
            </a:r>
            <a:r>
              <a:rPr lang="en-US" dirty="0"/>
              <a:t> row?</a:t>
            </a:r>
          </a:p>
          <a:p>
            <a:endParaRPr lang="en-US" dirty="0"/>
          </a:p>
          <a:p>
            <a:endParaRPr lang="en-US" dirty="0"/>
          </a:p>
          <a:p>
            <a:endParaRPr lang="en-US" dirty="0"/>
          </a:p>
          <a:p>
            <a:pPr marL="0" indent="0">
              <a:buNone/>
            </a:pPr>
            <a:r>
              <a:rPr lang="en-US" dirty="0"/>
              <a:t>Example. If you will put 2 </a:t>
            </a:r>
            <a:r>
              <a:rPr lang="en-US" dirty="0" err="1"/>
              <a:t>litres</a:t>
            </a:r>
            <a:r>
              <a:rPr lang="en-US" dirty="0"/>
              <a:t> on top. </a:t>
            </a:r>
          </a:p>
          <a:p>
            <a:pPr marL="0" indent="0">
              <a:buNone/>
            </a:pPr>
            <a:r>
              <a:rPr lang="en-US" dirty="0"/>
              <a:t>1st – 1 </a:t>
            </a:r>
            <a:r>
              <a:rPr lang="en-US" dirty="0" err="1"/>
              <a:t>litre</a:t>
            </a:r>
            <a:r>
              <a:rPr lang="en-US" dirty="0"/>
              <a:t> , 2nd – 1/2 </a:t>
            </a:r>
            <a:r>
              <a:rPr lang="en-US" dirty="0" err="1"/>
              <a:t>litre</a:t>
            </a:r>
            <a:r>
              <a:rPr lang="en-US" dirty="0"/>
              <a:t> , 3rd – 1/2 </a:t>
            </a:r>
            <a:r>
              <a:rPr lang="en-US" dirty="0" err="1"/>
              <a:t>litre</a:t>
            </a:r>
            <a:endParaRPr lang="en-IN" dirty="0"/>
          </a:p>
        </p:txBody>
      </p:sp>
      <p:pic>
        <p:nvPicPr>
          <p:cNvPr id="8" name="Picture 7">
            <a:extLst>
              <a:ext uri="{FF2B5EF4-FFF2-40B4-BE49-F238E27FC236}">
                <a16:creationId xmlns:a16="http://schemas.microsoft.com/office/drawing/2014/main" id="{A1A46813-3DF6-5513-18F7-5DA6280A3BAA}"/>
              </a:ext>
            </a:extLst>
          </p:cNvPr>
          <p:cNvPicPr>
            <a:picLocks noChangeAspect="1"/>
          </p:cNvPicPr>
          <p:nvPr/>
        </p:nvPicPr>
        <p:blipFill>
          <a:blip r:embed="rId2"/>
          <a:stretch>
            <a:fillRect/>
          </a:stretch>
        </p:blipFill>
        <p:spPr>
          <a:xfrm>
            <a:off x="6480769" y="3768957"/>
            <a:ext cx="4624552" cy="2982936"/>
          </a:xfrm>
          <a:prstGeom prst="rect">
            <a:avLst/>
          </a:prstGeom>
        </p:spPr>
      </p:pic>
    </p:spTree>
    <p:extLst>
      <p:ext uri="{BB962C8B-B14F-4D97-AF65-F5344CB8AC3E}">
        <p14:creationId xmlns:p14="http://schemas.microsoft.com/office/powerpoint/2010/main" val="664806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3ADE-87D2-99C4-0E56-6C1EF5CFEF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B6CBA9-0242-290B-0B6E-A0476EB84AFE}"/>
              </a:ext>
            </a:extLst>
          </p:cNvPr>
          <p:cNvSpPr>
            <a:spLocks noGrp="1"/>
          </p:cNvSpPr>
          <p:nvPr>
            <p:ph idx="1"/>
          </p:nvPr>
        </p:nvSpPr>
        <p:spPr/>
        <p:txBody>
          <a:bodyPr/>
          <a:lstStyle/>
          <a:p>
            <a:r>
              <a:rPr lang="en-IN" dirty="0"/>
              <a:t>Problem: </a:t>
            </a:r>
            <a:r>
              <a:rPr lang="en-IN" dirty="0">
                <a:hlinkClick r:id="rId2"/>
              </a:rPr>
              <a:t>https://www.geeksforgeeks.org/problems/champagne-overflow2636/1</a:t>
            </a:r>
            <a:r>
              <a:rPr lang="en-IN" dirty="0"/>
              <a:t> </a:t>
            </a:r>
          </a:p>
          <a:p>
            <a:r>
              <a:rPr lang="en-IN" dirty="0"/>
              <a:t>Reference: </a:t>
            </a:r>
            <a:r>
              <a:rPr lang="en-IN" dirty="0">
                <a:hlinkClick r:id="rId3"/>
              </a:rPr>
              <a:t>https://www.geeksforgeeks.org/find-water-in-a-glass/</a:t>
            </a:r>
            <a:r>
              <a:rPr lang="en-IN" dirty="0"/>
              <a:t> </a:t>
            </a:r>
          </a:p>
          <a:p>
            <a:r>
              <a:rPr lang="en-IN" dirty="0">
                <a:hlinkClick r:id="rId4"/>
              </a:rPr>
              <a:t>[Pascal triangle] https://www.geeksforgeeks.org/pascal-triangle/</a:t>
            </a:r>
            <a:r>
              <a:rPr lang="en-IN" dirty="0"/>
              <a:t> </a:t>
            </a:r>
          </a:p>
        </p:txBody>
      </p:sp>
      <p:pic>
        <p:nvPicPr>
          <p:cNvPr id="4" name="Picture 3">
            <a:extLst>
              <a:ext uri="{FF2B5EF4-FFF2-40B4-BE49-F238E27FC236}">
                <a16:creationId xmlns:a16="http://schemas.microsoft.com/office/drawing/2014/main" id="{3A535EB8-74CE-A07B-F583-7141DA415021}"/>
              </a:ext>
            </a:extLst>
          </p:cNvPr>
          <p:cNvPicPr>
            <a:picLocks noChangeAspect="1"/>
          </p:cNvPicPr>
          <p:nvPr/>
        </p:nvPicPr>
        <p:blipFill>
          <a:blip r:embed="rId5"/>
          <a:srcRect l="-19718" t="-30629" r="115" b="1750"/>
          <a:stretch/>
        </p:blipFill>
        <p:spPr>
          <a:xfrm>
            <a:off x="7335078" y="2690556"/>
            <a:ext cx="4552120" cy="3935530"/>
          </a:xfrm>
          <a:prstGeom prst="rect">
            <a:avLst/>
          </a:prstGeom>
        </p:spPr>
      </p:pic>
    </p:spTree>
    <p:extLst>
      <p:ext uri="{BB962C8B-B14F-4D97-AF65-F5344CB8AC3E}">
        <p14:creationId xmlns:p14="http://schemas.microsoft.com/office/powerpoint/2010/main" val="2162739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76BE-F992-D5A1-3842-CADD4D2F1A1D}"/>
              </a:ext>
            </a:extLst>
          </p:cNvPr>
          <p:cNvSpPr>
            <a:spLocks noGrp="1"/>
          </p:cNvSpPr>
          <p:nvPr>
            <p:ph type="ctrTitle"/>
          </p:nvPr>
        </p:nvSpPr>
        <p:spPr/>
        <p:txBody>
          <a:bodyPr/>
          <a:lstStyle/>
          <a:p>
            <a:pPr algn="ctr"/>
            <a:r>
              <a:rPr lang="en-IN" sz="4400" dirty="0"/>
              <a:t>Unit IV</a:t>
            </a:r>
            <a:br>
              <a:rPr lang="en-IN" sz="4400" dirty="0"/>
            </a:br>
            <a:br>
              <a:rPr lang="en-IN" sz="4400" dirty="0"/>
            </a:br>
            <a:r>
              <a:rPr lang="en-IN" sz="4400" dirty="0"/>
              <a:t>[Basic Dynamic Programming]</a:t>
            </a:r>
          </a:p>
        </p:txBody>
      </p:sp>
      <p:sp>
        <p:nvSpPr>
          <p:cNvPr id="3" name="Subtitle 2">
            <a:extLst>
              <a:ext uri="{FF2B5EF4-FFF2-40B4-BE49-F238E27FC236}">
                <a16:creationId xmlns:a16="http://schemas.microsoft.com/office/drawing/2014/main" id="{9F16E965-85AE-02D8-F35C-90A3F4F77B3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0016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2409-34B9-04E0-EB77-C04AEBDE26C1}"/>
              </a:ext>
            </a:extLst>
          </p:cNvPr>
          <p:cNvSpPr>
            <a:spLocks noGrp="1"/>
          </p:cNvSpPr>
          <p:nvPr>
            <p:ph type="title"/>
          </p:nvPr>
        </p:nvSpPr>
        <p:spPr/>
        <p:txBody>
          <a:bodyPr/>
          <a:lstStyle/>
          <a:p>
            <a:r>
              <a:rPr lang="en-IN" dirty="0"/>
              <a:t>4.1 Introduction to Dynamic Programming (DP)</a:t>
            </a:r>
          </a:p>
        </p:txBody>
      </p:sp>
      <p:sp>
        <p:nvSpPr>
          <p:cNvPr id="3" name="Content Placeholder 2">
            <a:extLst>
              <a:ext uri="{FF2B5EF4-FFF2-40B4-BE49-F238E27FC236}">
                <a16:creationId xmlns:a16="http://schemas.microsoft.com/office/drawing/2014/main" id="{F8A25F90-8505-2FA0-5617-6081BC6EF4A7}"/>
              </a:ext>
            </a:extLst>
          </p:cNvPr>
          <p:cNvSpPr>
            <a:spLocks noGrp="1"/>
          </p:cNvSpPr>
          <p:nvPr>
            <p:ph idx="1"/>
          </p:nvPr>
        </p:nvSpPr>
        <p:spPr>
          <a:xfrm>
            <a:off x="1103312" y="2052918"/>
            <a:ext cx="10560864" cy="4195481"/>
          </a:xfrm>
        </p:spPr>
        <p:txBody>
          <a:bodyPr>
            <a:normAutofit/>
          </a:bodyPr>
          <a:lstStyle/>
          <a:p>
            <a:pPr algn="just"/>
            <a:r>
              <a:rPr lang="en-US" dirty="0"/>
              <a:t>Dynamic Programming (DP) is a method for solving complex problems by breaking them down into simpler subproblems. </a:t>
            </a:r>
          </a:p>
          <a:p>
            <a:pPr algn="just"/>
            <a:r>
              <a:rPr lang="en-US" dirty="0"/>
              <a:t>DP is particularly useful for optimization problems, where the goal is to find the best solution among many possibilities.</a:t>
            </a:r>
          </a:p>
          <a:p>
            <a:pPr algn="just"/>
            <a:r>
              <a:rPr lang="en-US" dirty="0"/>
              <a:t>The key idea behind DP is to solve each subproblem only once and store its result, so that it doesn't need to be recalculated when needed again. </a:t>
            </a:r>
          </a:p>
          <a:p>
            <a:pPr algn="just"/>
            <a:r>
              <a:rPr lang="en-US" dirty="0"/>
              <a:t>This is achieved by employing techniques such as </a:t>
            </a:r>
            <a:r>
              <a:rPr lang="en-US" dirty="0" err="1"/>
              <a:t>memoization</a:t>
            </a:r>
            <a:r>
              <a:rPr lang="en-US" dirty="0"/>
              <a:t> or tabulation.</a:t>
            </a:r>
          </a:p>
        </p:txBody>
      </p:sp>
    </p:spTree>
    <p:extLst>
      <p:ext uri="{BB962C8B-B14F-4D97-AF65-F5344CB8AC3E}">
        <p14:creationId xmlns:p14="http://schemas.microsoft.com/office/powerpoint/2010/main" val="4108423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69C8-632F-8951-2AB3-7CDE6C4774E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CBC850C9-7988-C79E-8014-5158CE6DD629}"/>
              </a:ext>
            </a:extLst>
          </p:cNvPr>
          <p:cNvSpPr>
            <a:spLocks noGrp="1"/>
          </p:cNvSpPr>
          <p:nvPr>
            <p:ph idx="1"/>
          </p:nvPr>
        </p:nvSpPr>
        <p:spPr/>
        <p:txBody>
          <a:bodyPr/>
          <a:lstStyle/>
          <a:p>
            <a:pPr marL="0" indent="0" algn="just">
              <a:buNone/>
            </a:pPr>
            <a:r>
              <a:rPr lang="en-IN" dirty="0"/>
              <a:t>: </a:t>
            </a:r>
            <a:r>
              <a:rPr lang="pt-BR" dirty="0"/>
              <a:t>Fib(n) = Fib(n-1) + Fib(n-2)</a:t>
            </a:r>
          </a:p>
          <a:p>
            <a:pPr algn="just"/>
            <a:r>
              <a:rPr lang="en-US" dirty="0"/>
              <a:t>For n = 5, the naive recursive approach </a:t>
            </a:r>
          </a:p>
          <a:p>
            <a:pPr lvl="1" algn="just"/>
            <a:r>
              <a:rPr lang="en-US" dirty="0"/>
              <a:t>would compute many values repeatedly, </a:t>
            </a:r>
          </a:p>
          <a:p>
            <a:pPr lvl="1" algn="just"/>
            <a:r>
              <a:rPr lang="en-US" dirty="0"/>
              <a:t>leading to an exponential time complexity. </a:t>
            </a:r>
          </a:p>
          <a:p>
            <a:pPr algn="just"/>
            <a:r>
              <a:rPr lang="en-US" dirty="0"/>
              <a:t>With DP, </a:t>
            </a:r>
          </a:p>
          <a:p>
            <a:pPr lvl="1" algn="just"/>
            <a:r>
              <a:rPr lang="en-US" dirty="0"/>
              <a:t>we store the results of Fib(1), Fib(2), and so on, </a:t>
            </a:r>
          </a:p>
          <a:p>
            <a:pPr lvl="1" algn="just"/>
            <a:r>
              <a:rPr lang="en-US" dirty="0"/>
              <a:t>which allows us to compute Fib(n) efficiently.</a:t>
            </a:r>
          </a:p>
          <a:p>
            <a:pPr lvl="1" algn="just"/>
            <a:endParaRPr lang="en-US" dirty="0"/>
          </a:p>
          <a:p>
            <a:pPr algn="just"/>
            <a:r>
              <a:rPr lang="en-US" sz="1800" dirty="0"/>
              <a:t>The Fibonacci pattern can be observed in nature, and it is often considered a fundamental problem of</a:t>
            </a:r>
            <a:r>
              <a:rPr lang="en-US" sz="1800" dirty="0">
                <a:hlinkClick r:id="rId2">
                  <a:extLst>
                    <a:ext uri="{A12FA001-AC4F-418D-AE19-62706E023703}">
                      <ahyp:hlinkClr xmlns:ahyp="http://schemas.microsoft.com/office/drawing/2018/hyperlinkcolor" val="tx"/>
                    </a:ext>
                  </a:extLst>
                </a:hlinkClick>
              </a:rPr>
              <a:t> dynamic programming. </a:t>
            </a:r>
            <a:endParaRPr lang="en-IN" sz="1800" dirty="0"/>
          </a:p>
          <a:p>
            <a:endParaRPr lang="en-IN" dirty="0"/>
          </a:p>
        </p:txBody>
      </p:sp>
    </p:spTree>
    <p:extLst>
      <p:ext uri="{BB962C8B-B14F-4D97-AF65-F5344CB8AC3E}">
        <p14:creationId xmlns:p14="http://schemas.microsoft.com/office/powerpoint/2010/main" val="297457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CF3FA-EE42-FE04-63A8-2526F6BBA8A5}"/>
              </a:ext>
            </a:extLst>
          </p:cNvPr>
          <p:cNvSpPr>
            <a:spLocks noGrp="1"/>
          </p:cNvSpPr>
          <p:nvPr>
            <p:ph type="title"/>
          </p:nvPr>
        </p:nvSpPr>
        <p:spPr/>
        <p:txBody>
          <a:bodyPr/>
          <a:lstStyle/>
          <a:p>
            <a:r>
              <a:rPr lang="en-IN" dirty="0"/>
              <a:t>4.2 Tiling Problem</a:t>
            </a:r>
          </a:p>
        </p:txBody>
      </p:sp>
      <p:sp>
        <p:nvSpPr>
          <p:cNvPr id="3" name="Content Placeholder 2">
            <a:extLst>
              <a:ext uri="{FF2B5EF4-FFF2-40B4-BE49-F238E27FC236}">
                <a16:creationId xmlns:a16="http://schemas.microsoft.com/office/drawing/2014/main" id="{C6DA2739-BBBE-E436-2CB0-A40927CF6CF7}"/>
              </a:ext>
            </a:extLst>
          </p:cNvPr>
          <p:cNvSpPr>
            <a:spLocks noGrp="1"/>
          </p:cNvSpPr>
          <p:nvPr>
            <p:ph idx="1"/>
          </p:nvPr>
        </p:nvSpPr>
        <p:spPr>
          <a:xfrm>
            <a:off x="296488" y="1516530"/>
            <a:ext cx="8946541" cy="4195481"/>
          </a:xfrm>
        </p:spPr>
        <p:txBody>
          <a:bodyPr>
            <a:normAutofit/>
          </a:bodyPr>
          <a:lstStyle/>
          <a:p>
            <a:r>
              <a:rPr lang="en-US" dirty="0"/>
              <a:t>Consider a board of size 2 * N and tiles of size “2 * 1”. </a:t>
            </a:r>
          </a:p>
          <a:p>
            <a:r>
              <a:rPr lang="en-US" dirty="0"/>
              <a:t>You have to count the number of ways in which tiling of this board is possible. </a:t>
            </a:r>
          </a:p>
          <a:p>
            <a:r>
              <a:rPr lang="en-US" dirty="0"/>
              <a:t>You may place the tile vertically or horizontally, as per your choice.</a:t>
            </a:r>
          </a:p>
          <a:p>
            <a:endParaRPr lang="en-US" dirty="0"/>
          </a:p>
          <a:p>
            <a:endParaRPr lang="en-IN" dirty="0"/>
          </a:p>
        </p:txBody>
      </p:sp>
      <p:pic>
        <p:nvPicPr>
          <p:cNvPr id="1026" name="Picture 2" descr="Tiling Problem - Naukri Code 360">
            <a:extLst>
              <a:ext uri="{FF2B5EF4-FFF2-40B4-BE49-F238E27FC236}">
                <a16:creationId xmlns:a16="http://schemas.microsoft.com/office/drawing/2014/main" id="{9B3E4D60-F110-7B69-1F5D-644315387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994" y="3560824"/>
            <a:ext cx="3544047" cy="25053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855024-EE3B-E783-93EB-F467DF5A5771}"/>
              </a:ext>
            </a:extLst>
          </p:cNvPr>
          <p:cNvSpPr txBox="1"/>
          <p:nvPr/>
        </p:nvSpPr>
        <p:spPr>
          <a:xfrm>
            <a:off x="4303059" y="6350604"/>
            <a:ext cx="6096000" cy="369332"/>
          </a:xfrm>
          <a:prstGeom prst="rect">
            <a:avLst/>
          </a:prstGeom>
          <a:noFill/>
        </p:spPr>
        <p:txBody>
          <a:bodyPr wrap="square">
            <a:spAutoFit/>
          </a:bodyPr>
          <a:lstStyle/>
          <a:p>
            <a:r>
              <a:rPr lang="pt-BR" b="1" i="0" dirty="0">
                <a:solidFill>
                  <a:srgbClr val="DCDCDC"/>
                </a:solidFill>
                <a:effectLst/>
                <a:latin typeface="Nunito" pitchFamily="2" charset="0"/>
              </a:rPr>
              <a:t>Time Complexity:</a:t>
            </a:r>
            <a:r>
              <a:rPr lang="pt-BR" b="0" i="0" dirty="0">
                <a:solidFill>
                  <a:srgbClr val="DCDCDC"/>
                </a:solidFill>
                <a:effectLst/>
                <a:latin typeface="Nunito" pitchFamily="2" charset="0"/>
              </a:rPr>
              <a:t> O(2^n)</a:t>
            </a:r>
            <a:endParaRPr lang="en-IN" dirty="0"/>
          </a:p>
        </p:txBody>
      </p:sp>
    </p:spTree>
    <p:extLst>
      <p:ext uri="{BB962C8B-B14F-4D97-AF65-F5344CB8AC3E}">
        <p14:creationId xmlns:p14="http://schemas.microsoft.com/office/powerpoint/2010/main" val="34902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E64B-5379-FA85-A736-C4557CEE8A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4FEF07-728E-D3DB-394C-D36DFDFEDD9C}"/>
              </a:ext>
            </a:extLst>
          </p:cNvPr>
          <p:cNvSpPr>
            <a:spLocks noGrp="1"/>
          </p:cNvSpPr>
          <p:nvPr>
            <p:ph idx="1"/>
          </p:nvPr>
        </p:nvSpPr>
        <p:spPr>
          <a:xfrm>
            <a:off x="383475" y="3119447"/>
            <a:ext cx="9667359" cy="3588870"/>
          </a:xfrm>
        </p:spPr>
        <p:txBody>
          <a:bodyPr numCol="2">
            <a:normAutofit/>
          </a:bodyPr>
          <a:lstStyle/>
          <a:p>
            <a:pPr algn="l" fontAlgn="base"/>
            <a:r>
              <a:rPr lang="en-US" b="1" i="1" dirty="0">
                <a:solidFill>
                  <a:srgbClr val="DCDCDC"/>
                </a:solidFill>
                <a:effectLst/>
                <a:latin typeface="Nunito" pitchFamily="2" charset="0"/>
              </a:rPr>
              <a:t>If N</a:t>
            </a:r>
            <a:r>
              <a:rPr lang="en-US" b="0" i="1" dirty="0">
                <a:solidFill>
                  <a:srgbClr val="DCDCDC"/>
                </a:solidFill>
                <a:effectLst/>
                <a:latin typeface="Nunito" pitchFamily="2" charset="0"/>
              </a:rPr>
              <a:t>= 3</a:t>
            </a:r>
            <a:r>
              <a:rPr lang="en-US" i="1" dirty="0">
                <a:solidFill>
                  <a:srgbClr val="DCDCDC"/>
                </a:solidFill>
                <a:latin typeface="Nunito" pitchFamily="2" charset="0"/>
              </a:rPr>
              <a:t> =&gt; board  2*3</a:t>
            </a:r>
            <a:br>
              <a:rPr lang="en-US" b="0" i="1" dirty="0">
                <a:solidFill>
                  <a:srgbClr val="DCDCDC"/>
                </a:solidFill>
                <a:effectLst/>
                <a:latin typeface="Nunito" pitchFamily="2" charset="0"/>
              </a:rPr>
            </a:br>
            <a:r>
              <a:rPr lang="en-US" b="1" i="1" dirty="0">
                <a:solidFill>
                  <a:srgbClr val="DCDCDC"/>
                </a:solidFill>
                <a:effectLst/>
                <a:latin typeface="Nunito" pitchFamily="2" charset="0"/>
              </a:rPr>
              <a:t>Explanation:</a:t>
            </a:r>
          </a:p>
          <a:p>
            <a:pPr lvl="1" fontAlgn="base"/>
            <a:r>
              <a:rPr lang="en-US" b="0" i="1" dirty="0">
                <a:solidFill>
                  <a:srgbClr val="DCDCDC"/>
                </a:solidFill>
                <a:effectLst/>
                <a:latin typeface="Nunito" pitchFamily="2" charset="0"/>
              </a:rPr>
              <a:t>We need 3 tiles to tile the board of size  2 x 3.</a:t>
            </a:r>
            <a:endParaRPr lang="en-US" i="1" dirty="0">
              <a:solidFill>
                <a:srgbClr val="DCDCDC"/>
              </a:solidFill>
              <a:latin typeface="Nunito" pitchFamily="2" charset="0"/>
            </a:endParaRPr>
          </a:p>
          <a:p>
            <a:pPr lvl="1" fontAlgn="base"/>
            <a:r>
              <a:rPr lang="en-US" b="0" i="1" dirty="0">
                <a:solidFill>
                  <a:srgbClr val="DCDCDC"/>
                </a:solidFill>
                <a:effectLst/>
                <a:latin typeface="Nunito" pitchFamily="2" charset="0"/>
              </a:rPr>
              <a:t>Place all 3 tiles vertically.</a:t>
            </a:r>
          </a:p>
          <a:p>
            <a:pPr lvl="1" fontAlgn="base"/>
            <a:r>
              <a:rPr lang="en-US" b="0" i="1" dirty="0">
                <a:solidFill>
                  <a:srgbClr val="DCDCDC"/>
                </a:solidFill>
                <a:effectLst/>
                <a:latin typeface="Nunito" pitchFamily="2" charset="0"/>
              </a:rPr>
              <a:t>Place 1 tile vertically and remaining 2 tiles horizontally (2 ways)</a:t>
            </a:r>
          </a:p>
          <a:p>
            <a:pPr lvl="1" fontAlgn="base"/>
            <a:endParaRPr lang="en-IN" b="1" i="1" dirty="0">
              <a:solidFill>
                <a:srgbClr val="DCDCDC"/>
              </a:solidFill>
              <a:effectLst/>
              <a:latin typeface="Nunito" pitchFamily="2" charset="0"/>
            </a:endParaRPr>
          </a:p>
          <a:p>
            <a:pPr lvl="1" fontAlgn="base"/>
            <a:r>
              <a:rPr lang="en-IN" b="1" i="1" dirty="0">
                <a:solidFill>
                  <a:srgbClr val="DCDCDC"/>
                </a:solidFill>
                <a:effectLst/>
                <a:latin typeface="Nunito" pitchFamily="2" charset="0"/>
              </a:rPr>
              <a:t>Output:</a:t>
            </a:r>
            <a:r>
              <a:rPr lang="en-IN" b="0" i="1" dirty="0">
                <a:solidFill>
                  <a:srgbClr val="DCDCDC"/>
                </a:solidFill>
                <a:effectLst/>
                <a:latin typeface="Nunito" pitchFamily="2" charset="0"/>
              </a:rPr>
              <a:t> 3</a:t>
            </a:r>
          </a:p>
          <a:p>
            <a:pPr algn="l" fontAlgn="base"/>
            <a:r>
              <a:rPr lang="en-US" b="1" i="1" dirty="0">
                <a:solidFill>
                  <a:srgbClr val="DCDCDC"/>
                </a:solidFill>
                <a:effectLst/>
                <a:latin typeface="Nunito" pitchFamily="2" charset="0"/>
              </a:rPr>
              <a:t>If </a:t>
            </a:r>
            <a:r>
              <a:rPr lang="en-US" b="0" i="1" dirty="0">
                <a:solidFill>
                  <a:srgbClr val="DCDCDC"/>
                </a:solidFill>
                <a:effectLst/>
                <a:latin typeface="Nunito" pitchFamily="2" charset="0"/>
              </a:rPr>
              <a:t> </a:t>
            </a:r>
            <a:r>
              <a:rPr lang="en-US" i="1" dirty="0">
                <a:solidFill>
                  <a:srgbClr val="DCDCDC"/>
                </a:solidFill>
                <a:latin typeface="Nunito" pitchFamily="2" charset="0"/>
              </a:rPr>
              <a:t>N</a:t>
            </a:r>
            <a:r>
              <a:rPr lang="en-US" b="0" i="1" dirty="0">
                <a:solidFill>
                  <a:srgbClr val="DCDCDC"/>
                </a:solidFill>
                <a:effectLst/>
                <a:latin typeface="Nunito" pitchFamily="2" charset="0"/>
              </a:rPr>
              <a:t> = 4  =&gt; 2 x 4 board</a:t>
            </a:r>
            <a:br>
              <a:rPr lang="en-US" b="0" i="1" dirty="0">
                <a:solidFill>
                  <a:srgbClr val="DCDCDC"/>
                </a:solidFill>
                <a:effectLst/>
                <a:latin typeface="Nunito" pitchFamily="2" charset="0"/>
              </a:rPr>
            </a:br>
            <a:r>
              <a:rPr lang="en-US" b="1" i="1" dirty="0">
                <a:solidFill>
                  <a:srgbClr val="DCDCDC"/>
                </a:solidFill>
                <a:effectLst/>
                <a:latin typeface="Nunito" pitchFamily="2" charset="0"/>
              </a:rPr>
              <a:t>Explanation:</a:t>
            </a:r>
          </a:p>
          <a:p>
            <a:pPr lvl="1" fontAlgn="base"/>
            <a:r>
              <a:rPr lang="en-US" b="0" i="1" dirty="0">
                <a:solidFill>
                  <a:srgbClr val="DCDCDC"/>
                </a:solidFill>
                <a:effectLst/>
                <a:latin typeface="Nunito" pitchFamily="2" charset="0"/>
              </a:rPr>
              <a:t>All 4 vertical (1 way)</a:t>
            </a:r>
          </a:p>
          <a:p>
            <a:pPr lvl="1" fontAlgn="base"/>
            <a:r>
              <a:rPr lang="en-US" b="0" i="1" dirty="0">
                <a:solidFill>
                  <a:srgbClr val="DCDCDC"/>
                </a:solidFill>
                <a:effectLst/>
                <a:latin typeface="Nunito" pitchFamily="2" charset="0"/>
              </a:rPr>
              <a:t>All 4 horizontal (1 way)</a:t>
            </a:r>
          </a:p>
          <a:p>
            <a:pPr lvl="1" fontAlgn="base"/>
            <a:r>
              <a:rPr lang="en-US" b="0" i="1" dirty="0">
                <a:solidFill>
                  <a:srgbClr val="DCDCDC"/>
                </a:solidFill>
                <a:effectLst/>
                <a:latin typeface="Nunito" pitchFamily="2" charset="0"/>
              </a:rPr>
              <a:t>2 vertical and 2 horizontal (3 ways)</a:t>
            </a:r>
          </a:p>
          <a:p>
            <a:pPr lvl="1" fontAlgn="base"/>
            <a:endParaRPr lang="en-US" i="1" dirty="0">
              <a:solidFill>
                <a:srgbClr val="DCDCDC"/>
              </a:solidFill>
              <a:latin typeface="Nunito" pitchFamily="2" charset="0"/>
            </a:endParaRPr>
          </a:p>
          <a:p>
            <a:pPr lvl="1" fontAlgn="base"/>
            <a:endParaRPr lang="en-US" b="1" i="1" dirty="0">
              <a:solidFill>
                <a:srgbClr val="DCDCDC"/>
              </a:solidFill>
              <a:effectLst/>
              <a:latin typeface="Nunito" pitchFamily="2" charset="0"/>
            </a:endParaRPr>
          </a:p>
          <a:p>
            <a:pPr lvl="1" fontAlgn="base"/>
            <a:r>
              <a:rPr lang="en-US" b="1" i="1" dirty="0">
                <a:solidFill>
                  <a:srgbClr val="DCDCDC"/>
                </a:solidFill>
                <a:effectLst/>
                <a:latin typeface="Nunito" pitchFamily="2" charset="0"/>
              </a:rPr>
              <a:t>Output: 5</a:t>
            </a:r>
            <a:endParaRPr lang="en-US" b="0" i="1" dirty="0">
              <a:solidFill>
                <a:srgbClr val="DCDCDC"/>
              </a:solidFill>
              <a:effectLst/>
              <a:latin typeface="Nunito" pitchFamily="2" charset="0"/>
            </a:endParaRPr>
          </a:p>
          <a:p>
            <a:endParaRPr lang="en-IN" dirty="0"/>
          </a:p>
        </p:txBody>
      </p:sp>
      <p:pic>
        <p:nvPicPr>
          <p:cNvPr id="5" name="Picture 4">
            <a:extLst>
              <a:ext uri="{FF2B5EF4-FFF2-40B4-BE49-F238E27FC236}">
                <a16:creationId xmlns:a16="http://schemas.microsoft.com/office/drawing/2014/main" id="{7154FB65-C848-4324-AE49-C63BB6D6A0E0}"/>
              </a:ext>
            </a:extLst>
          </p:cNvPr>
          <p:cNvPicPr>
            <a:picLocks noChangeAspect="1"/>
          </p:cNvPicPr>
          <p:nvPr/>
        </p:nvPicPr>
        <p:blipFill>
          <a:blip r:embed="rId2"/>
          <a:stretch>
            <a:fillRect/>
          </a:stretch>
        </p:blipFill>
        <p:spPr>
          <a:xfrm>
            <a:off x="448236" y="1249304"/>
            <a:ext cx="3595760" cy="1830970"/>
          </a:xfrm>
          <a:prstGeom prst="rect">
            <a:avLst/>
          </a:prstGeom>
        </p:spPr>
      </p:pic>
      <p:pic>
        <p:nvPicPr>
          <p:cNvPr id="10" name="Picture 9">
            <a:extLst>
              <a:ext uri="{FF2B5EF4-FFF2-40B4-BE49-F238E27FC236}">
                <a16:creationId xmlns:a16="http://schemas.microsoft.com/office/drawing/2014/main" id="{EC06F010-192F-C687-9ED7-4E751132E232}"/>
              </a:ext>
            </a:extLst>
          </p:cNvPr>
          <p:cNvPicPr>
            <a:picLocks noChangeAspect="1"/>
          </p:cNvPicPr>
          <p:nvPr/>
        </p:nvPicPr>
        <p:blipFill>
          <a:blip r:embed="rId3"/>
          <a:stretch>
            <a:fillRect/>
          </a:stretch>
        </p:blipFill>
        <p:spPr>
          <a:xfrm>
            <a:off x="153166" y="22278"/>
            <a:ext cx="2058128" cy="1103908"/>
          </a:xfrm>
          <a:prstGeom prst="rect">
            <a:avLst/>
          </a:prstGeom>
        </p:spPr>
      </p:pic>
      <p:pic>
        <p:nvPicPr>
          <p:cNvPr id="6" name="Picture 5">
            <a:extLst>
              <a:ext uri="{FF2B5EF4-FFF2-40B4-BE49-F238E27FC236}">
                <a16:creationId xmlns:a16="http://schemas.microsoft.com/office/drawing/2014/main" id="{79D5E859-DFFC-B5D7-E321-F6BCBFB3B86B}"/>
              </a:ext>
            </a:extLst>
          </p:cNvPr>
          <p:cNvPicPr>
            <a:picLocks noChangeAspect="1"/>
          </p:cNvPicPr>
          <p:nvPr/>
        </p:nvPicPr>
        <p:blipFill>
          <a:blip r:embed="rId4"/>
          <a:srcRect l="9571"/>
          <a:stretch/>
        </p:blipFill>
        <p:spPr>
          <a:xfrm>
            <a:off x="6385034" y="-930856"/>
            <a:ext cx="4351283" cy="3802813"/>
          </a:xfrm>
          <a:prstGeom prst="rect">
            <a:avLst/>
          </a:prstGeom>
        </p:spPr>
      </p:pic>
    </p:spTree>
    <p:extLst>
      <p:ext uri="{BB962C8B-B14F-4D97-AF65-F5344CB8AC3E}">
        <p14:creationId xmlns:p14="http://schemas.microsoft.com/office/powerpoint/2010/main" val="2924522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4E30-E4DB-E20D-B85A-73EE93295E09}"/>
              </a:ext>
            </a:extLst>
          </p:cNvPr>
          <p:cNvSpPr>
            <a:spLocks noGrp="1"/>
          </p:cNvSpPr>
          <p:nvPr>
            <p:ph type="title"/>
          </p:nvPr>
        </p:nvSpPr>
        <p:spPr/>
        <p:txBody>
          <a:bodyPr/>
          <a:lstStyle/>
          <a:p>
            <a:r>
              <a:rPr lang="en-IN" dirty="0"/>
              <a:t>Practice problem: </a:t>
            </a:r>
          </a:p>
        </p:txBody>
      </p:sp>
      <p:sp>
        <p:nvSpPr>
          <p:cNvPr id="3" name="Content Placeholder 2">
            <a:extLst>
              <a:ext uri="{FF2B5EF4-FFF2-40B4-BE49-F238E27FC236}">
                <a16:creationId xmlns:a16="http://schemas.microsoft.com/office/drawing/2014/main" id="{B3408C14-FD66-95BA-B676-F94C865642FF}"/>
              </a:ext>
            </a:extLst>
          </p:cNvPr>
          <p:cNvSpPr>
            <a:spLocks noGrp="1"/>
          </p:cNvSpPr>
          <p:nvPr>
            <p:ph idx="1"/>
          </p:nvPr>
        </p:nvSpPr>
        <p:spPr/>
        <p:txBody>
          <a:bodyPr/>
          <a:lstStyle/>
          <a:p>
            <a:r>
              <a:rPr lang="en-IN" dirty="0">
                <a:hlinkClick r:id="rId2"/>
              </a:rPr>
              <a:t>https://www.geeksforgeeks.org/problems/ways-to-tile-a-floor5836/1</a:t>
            </a:r>
            <a:endParaRPr lang="en-IN" dirty="0"/>
          </a:p>
          <a:p>
            <a:endParaRPr lang="en-IN" dirty="0"/>
          </a:p>
          <a:p>
            <a:endParaRPr lang="en-IN" dirty="0"/>
          </a:p>
          <a:p>
            <a:r>
              <a:rPr lang="en-IN" dirty="0"/>
              <a:t>Reading material:</a:t>
            </a:r>
          </a:p>
          <a:p>
            <a:r>
              <a:rPr lang="en-IN" dirty="0">
                <a:hlinkClick r:id="rId3"/>
              </a:rPr>
              <a:t>https://www.geeksforgeeks.org/tiling-problem/</a:t>
            </a:r>
            <a:endParaRPr lang="en-IN" dirty="0"/>
          </a:p>
          <a:p>
            <a:r>
              <a:rPr lang="en-IN" dirty="0">
                <a:hlinkClick r:id="rId4"/>
              </a:rPr>
              <a:t>https://www.geeksforgeeks.org/domino-and-tromino-tiling-problem/?ref=asr1</a:t>
            </a:r>
            <a:r>
              <a:rPr lang="en-IN" dirty="0"/>
              <a:t> </a:t>
            </a:r>
          </a:p>
          <a:p>
            <a:endParaRPr lang="en-IN" dirty="0"/>
          </a:p>
        </p:txBody>
      </p:sp>
    </p:spTree>
    <p:extLst>
      <p:ext uri="{BB962C8B-B14F-4D97-AF65-F5344CB8AC3E}">
        <p14:creationId xmlns:p14="http://schemas.microsoft.com/office/powerpoint/2010/main" val="1003478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CE15-2616-2631-E912-B58AD2C07714}"/>
              </a:ext>
            </a:extLst>
          </p:cNvPr>
          <p:cNvSpPr>
            <a:spLocks noGrp="1"/>
          </p:cNvSpPr>
          <p:nvPr>
            <p:ph type="title"/>
          </p:nvPr>
        </p:nvSpPr>
        <p:spPr/>
        <p:txBody>
          <a:bodyPr/>
          <a:lstStyle/>
          <a:p>
            <a:r>
              <a:rPr lang="en-IN" dirty="0"/>
              <a:t>4.3 Problem with Recursive Approach</a:t>
            </a:r>
          </a:p>
        </p:txBody>
      </p:sp>
      <p:sp>
        <p:nvSpPr>
          <p:cNvPr id="3" name="Content Placeholder 2">
            <a:extLst>
              <a:ext uri="{FF2B5EF4-FFF2-40B4-BE49-F238E27FC236}">
                <a16:creationId xmlns:a16="http://schemas.microsoft.com/office/drawing/2014/main" id="{54CC3654-2329-A695-727E-EDB79352F74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CEF9066-6C8C-C0AD-D525-50C59895EB43}"/>
              </a:ext>
            </a:extLst>
          </p:cNvPr>
          <p:cNvPicPr>
            <a:picLocks noChangeAspect="1"/>
          </p:cNvPicPr>
          <p:nvPr/>
        </p:nvPicPr>
        <p:blipFill>
          <a:blip r:embed="rId2"/>
          <a:stretch>
            <a:fillRect/>
          </a:stretch>
        </p:blipFill>
        <p:spPr>
          <a:xfrm>
            <a:off x="986644" y="2052918"/>
            <a:ext cx="9165021" cy="4642091"/>
          </a:xfrm>
          <a:prstGeom prst="rect">
            <a:avLst/>
          </a:prstGeom>
        </p:spPr>
      </p:pic>
    </p:spTree>
    <p:extLst>
      <p:ext uri="{BB962C8B-B14F-4D97-AF65-F5344CB8AC3E}">
        <p14:creationId xmlns:p14="http://schemas.microsoft.com/office/powerpoint/2010/main" val="3416204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6ACEC-8825-08F4-452B-BF9B7F2CAEC0}"/>
              </a:ext>
            </a:extLst>
          </p:cNvPr>
          <p:cNvSpPr>
            <a:spLocks noGrp="1"/>
          </p:cNvSpPr>
          <p:nvPr>
            <p:ph type="title"/>
          </p:nvPr>
        </p:nvSpPr>
        <p:spPr/>
        <p:txBody>
          <a:bodyPr/>
          <a:lstStyle/>
          <a:p>
            <a:pPr algn="ctr"/>
            <a:r>
              <a:rPr lang="en-US" dirty="0"/>
              <a:t>4.3.1 The Top-Down Approach </a:t>
            </a:r>
            <a:r>
              <a:rPr lang="en-US" dirty="0" err="1"/>
              <a:t>memoization</a:t>
            </a:r>
            <a:endParaRPr lang="en-IN" dirty="0"/>
          </a:p>
        </p:txBody>
      </p:sp>
      <p:sp>
        <p:nvSpPr>
          <p:cNvPr id="3" name="Content Placeholder 2">
            <a:extLst>
              <a:ext uri="{FF2B5EF4-FFF2-40B4-BE49-F238E27FC236}">
                <a16:creationId xmlns:a16="http://schemas.microsoft.com/office/drawing/2014/main" id="{C990CA1F-B2CA-6CC1-2331-A7C679001B8B}"/>
              </a:ext>
            </a:extLst>
          </p:cNvPr>
          <p:cNvSpPr>
            <a:spLocks noGrp="1"/>
          </p:cNvSpPr>
          <p:nvPr>
            <p:ph idx="1"/>
          </p:nvPr>
        </p:nvSpPr>
        <p:spPr>
          <a:xfrm>
            <a:off x="276447" y="2052918"/>
            <a:ext cx="8042800" cy="4195481"/>
          </a:xfrm>
        </p:spPr>
        <p:txBody>
          <a:bodyPr>
            <a:normAutofit fontScale="92500" lnSpcReduction="10000"/>
          </a:bodyPr>
          <a:lstStyle/>
          <a:p>
            <a:pPr algn="just"/>
            <a:r>
              <a:rPr lang="en-US" dirty="0"/>
              <a:t>The first dynamic programming approach we’ll use is the top-down approach. </a:t>
            </a:r>
          </a:p>
          <a:p>
            <a:pPr algn="just"/>
            <a:r>
              <a:rPr lang="en-US" dirty="0"/>
              <a:t>The idea here is similar to the recursive approach, but the difference is that we’ll save the solutions to subproblems we encounter.</a:t>
            </a:r>
          </a:p>
          <a:p>
            <a:pPr algn="just"/>
            <a:r>
              <a:rPr lang="en-US" dirty="0"/>
              <a:t>This way, if we run into the same subproblem more than once, we can use our saved solution instead of having to recalculate it. </a:t>
            </a:r>
          </a:p>
          <a:p>
            <a:pPr algn="just"/>
            <a:r>
              <a:rPr lang="en-US" dirty="0"/>
              <a:t>This allows us to compute each subproblem exactly one time.</a:t>
            </a:r>
          </a:p>
          <a:p>
            <a:pPr algn="just"/>
            <a:r>
              <a:rPr lang="en-US" dirty="0"/>
              <a:t>This dynamic programming technique is called </a:t>
            </a:r>
            <a:r>
              <a:rPr lang="en-US" dirty="0" err="1"/>
              <a:t>memoization</a:t>
            </a:r>
            <a:r>
              <a:rPr lang="en-US" dirty="0"/>
              <a:t>. </a:t>
            </a:r>
          </a:p>
          <a:p>
            <a:pPr algn="just"/>
            <a:r>
              <a:rPr lang="en-US" dirty="0"/>
              <a:t>We can see how our tree of subproblems shrinks when we use memorization.</a:t>
            </a:r>
            <a:endParaRPr lang="en-IN" dirty="0"/>
          </a:p>
        </p:txBody>
      </p:sp>
      <p:pic>
        <p:nvPicPr>
          <p:cNvPr id="7" name="Picture 6">
            <a:extLst>
              <a:ext uri="{FF2B5EF4-FFF2-40B4-BE49-F238E27FC236}">
                <a16:creationId xmlns:a16="http://schemas.microsoft.com/office/drawing/2014/main" id="{98F66319-8F2F-C5D4-0AFF-D15765C72371}"/>
              </a:ext>
            </a:extLst>
          </p:cNvPr>
          <p:cNvPicPr>
            <a:picLocks noChangeAspect="1"/>
          </p:cNvPicPr>
          <p:nvPr/>
        </p:nvPicPr>
        <p:blipFill>
          <a:blip r:embed="rId2"/>
          <a:stretch>
            <a:fillRect/>
          </a:stretch>
        </p:blipFill>
        <p:spPr>
          <a:xfrm>
            <a:off x="8402918" y="3083858"/>
            <a:ext cx="3610406" cy="3569191"/>
          </a:xfrm>
          <a:prstGeom prst="rect">
            <a:avLst/>
          </a:prstGeom>
        </p:spPr>
      </p:pic>
    </p:spTree>
    <p:extLst>
      <p:ext uri="{BB962C8B-B14F-4D97-AF65-F5344CB8AC3E}">
        <p14:creationId xmlns:p14="http://schemas.microsoft.com/office/powerpoint/2010/main" val="34682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9EBE-51AD-9AC4-9A27-1FD9954BCE46}"/>
              </a:ext>
            </a:extLst>
          </p:cNvPr>
          <p:cNvSpPr>
            <a:spLocks noGrp="1"/>
          </p:cNvSpPr>
          <p:nvPr>
            <p:ph type="title"/>
          </p:nvPr>
        </p:nvSpPr>
        <p:spPr/>
        <p:txBody>
          <a:bodyPr/>
          <a:lstStyle/>
          <a:p>
            <a:pPr algn="ctr"/>
            <a:r>
              <a:rPr lang="en-IN" dirty="0"/>
              <a:t>Fermat method [Probabilistic technique]</a:t>
            </a:r>
          </a:p>
        </p:txBody>
      </p:sp>
      <p:sp>
        <p:nvSpPr>
          <p:cNvPr id="3" name="Content Placeholder 2">
            <a:extLst>
              <a:ext uri="{FF2B5EF4-FFF2-40B4-BE49-F238E27FC236}">
                <a16:creationId xmlns:a16="http://schemas.microsoft.com/office/drawing/2014/main" id="{C950E181-78ED-8F39-3D70-D01C3B5BB285}"/>
              </a:ext>
            </a:extLst>
          </p:cNvPr>
          <p:cNvSpPr>
            <a:spLocks noGrp="1"/>
          </p:cNvSpPr>
          <p:nvPr>
            <p:ph idx="1"/>
          </p:nvPr>
        </p:nvSpPr>
        <p:spPr>
          <a:xfrm>
            <a:off x="507345" y="1825625"/>
            <a:ext cx="2837589" cy="4351338"/>
          </a:xfrm>
        </p:spPr>
        <p:txBody>
          <a:bodyPr>
            <a:normAutofit fontScale="92500" lnSpcReduction="20000"/>
          </a:bodyPr>
          <a:lstStyle/>
          <a:p>
            <a:pPr algn="just"/>
            <a:r>
              <a:rPr lang="en-US" b="0" i="0" dirty="0">
                <a:effectLst/>
                <a:latin typeface="Nunito" pitchFamily="2" charset="0"/>
              </a:rPr>
              <a:t>This method is a probabilistic method.</a:t>
            </a:r>
          </a:p>
          <a:p>
            <a:pPr algn="just"/>
            <a:r>
              <a:rPr lang="en-US" b="0" i="0" dirty="0">
                <a:effectLst/>
                <a:latin typeface="Nunito" pitchFamily="2" charset="0"/>
              </a:rPr>
              <a:t>If a given number is prime, then this method always returns true. </a:t>
            </a:r>
          </a:p>
          <a:p>
            <a:pPr algn="just"/>
            <a:r>
              <a:rPr lang="en-US" b="0" i="0" dirty="0">
                <a:effectLst/>
                <a:latin typeface="Nunito" pitchFamily="2" charset="0"/>
              </a:rPr>
              <a:t>If the given number is composite (or non-prime), then it may return true or false, but the probability of producing incorrect results for composite is low and can be reduced by doing more iterations.</a:t>
            </a:r>
            <a:endParaRPr lang="en-IN" dirty="0"/>
          </a:p>
        </p:txBody>
      </p:sp>
      <p:pic>
        <p:nvPicPr>
          <p:cNvPr id="6" name="Picture 5">
            <a:extLst>
              <a:ext uri="{FF2B5EF4-FFF2-40B4-BE49-F238E27FC236}">
                <a16:creationId xmlns:a16="http://schemas.microsoft.com/office/drawing/2014/main" id="{AD70340A-C8CF-E5A6-3BCD-01CB0E4EE8BE}"/>
              </a:ext>
            </a:extLst>
          </p:cNvPr>
          <p:cNvPicPr>
            <a:picLocks noChangeAspect="1"/>
          </p:cNvPicPr>
          <p:nvPr/>
        </p:nvPicPr>
        <p:blipFill>
          <a:blip r:embed="rId2"/>
          <a:stretch>
            <a:fillRect/>
          </a:stretch>
        </p:blipFill>
        <p:spPr>
          <a:xfrm>
            <a:off x="3687095" y="1690688"/>
            <a:ext cx="7739955" cy="4351338"/>
          </a:xfrm>
          <a:prstGeom prst="rect">
            <a:avLst/>
          </a:prstGeom>
        </p:spPr>
      </p:pic>
      <p:sp>
        <p:nvSpPr>
          <p:cNvPr id="5" name="TextBox 4">
            <a:extLst>
              <a:ext uri="{FF2B5EF4-FFF2-40B4-BE49-F238E27FC236}">
                <a16:creationId xmlns:a16="http://schemas.microsoft.com/office/drawing/2014/main" id="{D2F265D6-4346-F6E5-7C60-D703F08A9A6A}"/>
              </a:ext>
            </a:extLst>
          </p:cNvPr>
          <p:cNvSpPr txBox="1"/>
          <p:nvPr/>
        </p:nvSpPr>
        <p:spPr>
          <a:xfrm>
            <a:off x="1895468" y="6176963"/>
            <a:ext cx="8155366" cy="461665"/>
          </a:xfrm>
          <a:prstGeom prst="rect">
            <a:avLst/>
          </a:prstGeom>
          <a:noFill/>
        </p:spPr>
        <p:txBody>
          <a:bodyPr wrap="square">
            <a:spAutoFit/>
          </a:bodyPr>
          <a:lstStyle/>
          <a:p>
            <a:r>
              <a:rPr lang="en-US" sz="2400" b="0" i="0" dirty="0">
                <a:solidFill>
                  <a:schemeClr val="bg1"/>
                </a:solidFill>
                <a:effectLst/>
                <a:latin typeface="Arial" panose="020B0604020202020204" pitchFamily="34" charset="0"/>
              </a:rPr>
              <a:t>The number </a:t>
            </a:r>
            <a:r>
              <a:rPr lang="en-US" sz="2400" dirty="0">
                <a:solidFill>
                  <a:schemeClr val="bg1"/>
                </a:solidFill>
                <a:latin typeface="Arial" panose="020B0604020202020204" pitchFamily="34" charset="0"/>
              </a:rPr>
              <a:t>p is</a:t>
            </a:r>
            <a:r>
              <a:rPr lang="en-US" sz="2400" b="0" i="0" dirty="0">
                <a:solidFill>
                  <a:schemeClr val="bg1"/>
                </a:solidFill>
                <a:effectLst/>
                <a:latin typeface="Arial" panose="020B0604020202020204" pitchFamily="34" charset="0"/>
              </a:rPr>
              <a:t> either a prime or a Carmichael number.</a:t>
            </a:r>
            <a:endParaRPr lang="en-IN" sz="2400" dirty="0">
              <a:solidFill>
                <a:schemeClr val="bg1"/>
              </a:solidFill>
            </a:endParaRPr>
          </a:p>
        </p:txBody>
      </p:sp>
    </p:spTree>
    <p:extLst>
      <p:ext uri="{BB962C8B-B14F-4D97-AF65-F5344CB8AC3E}">
        <p14:creationId xmlns:p14="http://schemas.microsoft.com/office/powerpoint/2010/main" val="3775053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6C2B-0064-8FE2-B5B4-F8F122429F5E}"/>
              </a:ext>
            </a:extLst>
          </p:cNvPr>
          <p:cNvSpPr>
            <a:spLocks noGrp="1"/>
          </p:cNvSpPr>
          <p:nvPr>
            <p:ph type="title"/>
          </p:nvPr>
        </p:nvSpPr>
        <p:spPr/>
        <p:txBody>
          <a:bodyPr/>
          <a:lstStyle/>
          <a:p>
            <a:r>
              <a:rPr lang="en-IN" dirty="0"/>
              <a:t>4.3.1 a) Simple Recursion </a:t>
            </a:r>
          </a:p>
        </p:txBody>
      </p:sp>
      <p:sp>
        <p:nvSpPr>
          <p:cNvPr id="3" name="Content Placeholder 2">
            <a:extLst>
              <a:ext uri="{FF2B5EF4-FFF2-40B4-BE49-F238E27FC236}">
                <a16:creationId xmlns:a16="http://schemas.microsoft.com/office/drawing/2014/main" id="{E7AA5C6B-828F-D120-8EF8-6F72395AF10F}"/>
              </a:ext>
            </a:extLst>
          </p:cNvPr>
          <p:cNvSpPr>
            <a:spLocks noGrp="1"/>
          </p:cNvSpPr>
          <p:nvPr>
            <p:ph idx="1"/>
          </p:nvPr>
        </p:nvSpPr>
        <p:spPr/>
        <p:txBody>
          <a:bodyPr>
            <a:normAutofit/>
          </a:bodyPr>
          <a:lstStyle/>
          <a:p>
            <a:pPr marL="0" indent="0">
              <a:buNone/>
            </a:pPr>
            <a:r>
              <a:rPr lang="en-IN" dirty="0"/>
              <a:t>algorithm </a:t>
            </a:r>
            <a:r>
              <a:rPr lang="en-IN" dirty="0" err="1"/>
              <a:t>RecursiveFibonacci</a:t>
            </a:r>
            <a:r>
              <a:rPr lang="en-IN" dirty="0"/>
              <a:t>(N):</a:t>
            </a:r>
          </a:p>
          <a:p>
            <a:pPr marL="0" indent="0">
              <a:buNone/>
            </a:pPr>
            <a:r>
              <a:rPr lang="en-IN" dirty="0"/>
              <a:t>    // INPUT:   N = a non-negative integer</a:t>
            </a:r>
          </a:p>
          <a:p>
            <a:pPr marL="0" indent="0">
              <a:buNone/>
            </a:pPr>
            <a:r>
              <a:rPr lang="en-IN" dirty="0"/>
              <a:t>    // OUTPUT:   The N-</a:t>
            </a:r>
            <a:r>
              <a:rPr lang="en-IN" dirty="0" err="1"/>
              <a:t>th</a:t>
            </a:r>
            <a:r>
              <a:rPr lang="en-IN" dirty="0"/>
              <a:t> Fibonacci number</a:t>
            </a:r>
          </a:p>
          <a:p>
            <a:pPr marL="0" indent="0">
              <a:buNone/>
            </a:pPr>
            <a:endParaRPr lang="en-IN" dirty="0"/>
          </a:p>
          <a:p>
            <a:pPr marL="0" indent="0">
              <a:buNone/>
            </a:pPr>
            <a:endParaRPr lang="en-IN" dirty="0"/>
          </a:p>
          <a:p>
            <a:pPr marL="0" indent="0">
              <a:buNone/>
            </a:pPr>
            <a:r>
              <a:rPr lang="en-IN" dirty="0"/>
              <a:t>    if N = 0 or N = 1:</a:t>
            </a:r>
          </a:p>
          <a:p>
            <a:pPr marL="0" indent="0">
              <a:buNone/>
            </a:pPr>
            <a:r>
              <a:rPr lang="en-IN" dirty="0"/>
              <a:t>        return N</a:t>
            </a:r>
          </a:p>
          <a:p>
            <a:pPr marL="0" indent="0">
              <a:buNone/>
            </a:pPr>
            <a:r>
              <a:rPr lang="en-IN" dirty="0"/>
              <a:t>    return </a:t>
            </a:r>
            <a:r>
              <a:rPr lang="en-IN" dirty="0" err="1"/>
              <a:t>RecursiveFibonacci</a:t>
            </a:r>
            <a:r>
              <a:rPr lang="en-IN" dirty="0"/>
              <a:t>(N - 1) + </a:t>
            </a:r>
            <a:r>
              <a:rPr lang="en-IN" dirty="0" err="1"/>
              <a:t>RecursiveFibonacci</a:t>
            </a:r>
            <a:r>
              <a:rPr lang="en-IN" dirty="0"/>
              <a:t>(N - 2)</a:t>
            </a:r>
          </a:p>
        </p:txBody>
      </p:sp>
    </p:spTree>
    <p:extLst>
      <p:ext uri="{BB962C8B-B14F-4D97-AF65-F5344CB8AC3E}">
        <p14:creationId xmlns:p14="http://schemas.microsoft.com/office/powerpoint/2010/main" val="30472937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F688-27A1-6212-6EE2-C61975C7A3BC}"/>
              </a:ext>
            </a:extLst>
          </p:cNvPr>
          <p:cNvSpPr>
            <a:spLocks noGrp="1"/>
          </p:cNvSpPr>
          <p:nvPr>
            <p:ph type="title"/>
          </p:nvPr>
        </p:nvSpPr>
        <p:spPr/>
        <p:txBody>
          <a:bodyPr/>
          <a:lstStyle/>
          <a:p>
            <a:pPr algn="ctr"/>
            <a:r>
              <a:rPr lang="en-IN" dirty="0"/>
              <a:t>4.3.1 b) The Top-Down Algorithm (</a:t>
            </a:r>
            <a:r>
              <a:rPr lang="en-US" dirty="0" err="1"/>
              <a:t>memoization</a:t>
            </a:r>
            <a:r>
              <a:rPr lang="en-IN" dirty="0"/>
              <a:t>)</a:t>
            </a:r>
          </a:p>
        </p:txBody>
      </p:sp>
      <p:sp>
        <p:nvSpPr>
          <p:cNvPr id="3" name="Content Placeholder 2">
            <a:extLst>
              <a:ext uri="{FF2B5EF4-FFF2-40B4-BE49-F238E27FC236}">
                <a16:creationId xmlns:a16="http://schemas.microsoft.com/office/drawing/2014/main" id="{892ED70C-908D-7754-8C58-19177AF36B58}"/>
              </a:ext>
            </a:extLst>
          </p:cNvPr>
          <p:cNvSpPr>
            <a:spLocks noGrp="1"/>
          </p:cNvSpPr>
          <p:nvPr>
            <p:ph idx="1"/>
          </p:nvPr>
        </p:nvSpPr>
        <p:spPr>
          <a:xfrm>
            <a:off x="441434" y="2052918"/>
            <a:ext cx="11477297" cy="4552834"/>
          </a:xfrm>
        </p:spPr>
        <p:txBody>
          <a:bodyPr numCol="1" spcCol="216000">
            <a:normAutofit/>
          </a:bodyPr>
          <a:lstStyle/>
          <a:p>
            <a:pPr marL="0" indent="0">
              <a:buNone/>
            </a:pPr>
            <a:r>
              <a:rPr lang="en-IN" dirty="0"/>
              <a:t>algorithm </a:t>
            </a:r>
            <a:r>
              <a:rPr lang="en-IN" dirty="0" err="1"/>
              <a:t>TopDownFibonacci</a:t>
            </a:r>
            <a:r>
              <a:rPr lang="en-IN" dirty="0"/>
              <a:t>(N, Array):</a:t>
            </a:r>
          </a:p>
          <a:p>
            <a:pPr marL="0" indent="0">
              <a:buNone/>
            </a:pPr>
            <a:r>
              <a:rPr lang="en-IN" dirty="0"/>
              <a:t>//   Array of size N + 1 for </a:t>
            </a:r>
            <a:r>
              <a:rPr lang="en-IN" dirty="0" err="1"/>
              <a:t>memoization</a:t>
            </a:r>
            <a:endParaRPr lang="en-IN" dirty="0"/>
          </a:p>
          <a:p>
            <a:pPr marL="0" indent="0">
              <a:buNone/>
            </a:pPr>
            <a:r>
              <a:rPr lang="en-IN" dirty="0"/>
              <a:t>        if N = 0 or N = 1:</a:t>
            </a:r>
          </a:p>
          <a:p>
            <a:pPr marL="0" indent="0">
              <a:buNone/>
            </a:pPr>
            <a:r>
              <a:rPr lang="en-IN" dirty="0"/>
              <a:t>        return N</a:t>
            </a:r>
          </a:p>
          <a:p>
            <a:pPr marL="0" indent="0">
              <a:buNone/>
            </a:pPr>
            <a:endParaRPr lang="en-IN" dirty="0"/>
          </a:p>
          <a:p>
            <a:pPr marL="0" indent="0">
              <a:buNone/>
            </a:pPr>
            <a:r>
              <a:rPr lang="en-IN" dirty="0"/>
              <a:t>    if Array[N] != 0:</a:t>
            </a:r>
          </a:p>
          <a:p>
            <a:pPr marL="0" indent="0">
              <a:buNone/>
            </a:pPr>
            <a:r>
              <a:rPr lang="en-IN" dirty="0"/>
              <a:t>    Array[N] &lt;- </a:t>
            </a:r>
            <a:r>
              <a:rPr lang="en-IN" dirty="0" err="1"/>
              <a:t>TopDownFibonacci</a:t>
            </a:r>
            <a:r>
              <a:rPr lang="en-IN" dirty="0"/>
              <a:t>(N - 1, Array) + </a:t>
            </a:r>
            <a:r>
              <a:rPr lang="en-IN" dirty="0" err="1"/>
              <a:t>TopDownFibonacci</a:t>
            </a:r>
            <a:r>
              <a:rPr lang="en-IN" dirty="0"/>
              <a:t>(N - 2, Array)</a:t>
            </a:r>
          </a:p>
          <a:p>
            <a:pPr marL="0" indent="0">
              <a:buNone/>
            </a:pPr>
            <a:r>
              <a:rPr lang="en-IN" dirty="0"/>
              <a:t>    return Array[N]</a:t>
            </a:r>
          </a:p>
        </p:txBody>
      </p:sp>
    </p:spTree>
    <p:extLst>
      <p:ext uri="{BB962C8B-B14F-4D97-AF65-F5344CB8AC3E}">
        <p14:creationId xmlns:p14="http://schemas.microsoft.com/office/powerpoint/2010/main" val="3918805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A7FC-4C42-8E88-93B1-1AE411287C13}"/>
              </a:ext>
            </a:extLst>
          </p:cNvPr>
          <p:cNvSpPr>
            <a:spLocks noGrp="1"/>
          </p:cNvSpPr>
          <p:nvPr>
            <p:ph type="title"/>
          </p:nvPr>
        </p:nvSpPr>
        <p:spPr/>
        <p:txBody>
          <a:bodyPr/>
          <a:lstStyle/>
          <a:p>
            <a:pPr algn="ctr"/>
            <a:r>
              <a:rPr lang="en-IN" dirty="0"/>
              <a:t>4.3.1 c) The Bottom-Up Algorithm</a:t>
            </a:r>
          </a:p>
        </p:txBody>
      </p:sp>
      <p:sp>
        <p:nvSpPr>
          <p:cNvPr id="3" name="Content Placeholder 2">
            <a:extLst>
              <a:ext uri="{FF2B5EF4-FFF2-40B4-BE49-F238E27FC236}">
                <a16:creationId xmlns:a16="http://schemas.microsoft.com/office/drawing/2014/main" id="{E0B3FDDA-F504-1766-7CE8-35B512826B09}"/>
              </a:ext>
            </a:extLst>
          </p:cNvPr>
          <p:cNvSpPr>
            <a:spLocks noGrp="1"/>
          </p:cNvSpPr>
          <p:nvPr>
            <p:ph idx="1"/>
          </p:nvPr>
        </p:nvSpPr>
        <p:spPr>
          <a:xfrm>
            <a:off x="1103312" y="1355834"/>
            <a:ext cx="4448829" cy="4369625"/>
          </a:xfrm>
        </p:spPr>
        <p:txBody>
          <a:bodyPr numCol="1" spcCol="288000">
            <a:normAutofit/>
          </a:bodyPr>
          <a:lstStyle/>
          <a:p>
            <a:pPr marL="0" indent="0">
              <a:buNone/>
            </a:pPr>
            <a:r>
              <a:rPr lang="en-IN" dirty="0"/>
              <a:t>algorithm </a:t>
            </a:r>
            <a:r>
              <a:rPr lang="en-IN" dirty="0" err="1"/>
              <a:t>BottomUpFibonacci</a:t>
            </a:r>
            <a:r>
              <a:rPr lang="en-IN" dirty="0"/>
              <a:t>(N):</a:t>
            </a:r>
          </a:p>
          <a:p>
            <a:pPr marL="0" indent="0">
              <a:buNone/>
            </a:pPr>
            <a:r>
              <a:rPr lang="en-IN" dirty="0"/>
              <a:t>if N = 0 or N = 1:</a:t>
            </a:r>
          </a:p>
          <a:p>
            <a:pPr marL="0" indent="0">
              <a:buNone/>
            </a:pPr>
            <a:r>
              <a:rPr lang="en-IN" dirty="0"/>
              <a:t>        return N</a:t>
            </a:r>
          </a:p>
          <a:p>
            <a:pPr marL="0" indent="0">
              <a:buNone/>
            </a:pPr>
            <a:r>
              <a:rPr lang="en-IN" dirty="0"/>
              <a:t>    A &lt;- 0</a:t>
            </a:r>
          </a:p>
          <a:p>
            <a:pPr marL="0" indent="0">
              <a:buNone/>
            </a:pPr>
            <a:r>
              <a:rPr lang="en-IN" dirty="0"/>
              <a:t>    B &lt;- 1</a:t>
            </a:r>
          </a:p>
          <a:p>
            <a:pPr marL="0" indent="0">
              <a:buNone/>
            </a:pPr>
            <a:r>
              <a:rPr lang="en-IN" dirty="0"/>
              <a:t>    for I &lt;- 2 to N:</a:t>
            </a:r>
          </a:p>
          <a:p>
            <a:pPr marL="0" indent="0">
              <a:buNone/>
            </a:pPr>
            <a:r>
              <a:rPr lang="en-IN" dirty="0"/>
              <a:t>        Temp &lt;- A + B</a:t>
            </a:r>
          </a:p>
          <a:p>
            <a:pPr marL="0" indent="0">
              <a:buNone/>
            </a:pPr>
            <a:r>
              <a:rPr lang="en-IN" dirty="0"/>
              <a:t>        A &lt;- B</a:t>
            </a:r>
          </a:p>
          <a:p>
            <a:pPr marL="0" indent="0">
              <a:buNone/>
            </a:pPr>
            <a:r>
              <a:rPr lang="en-IN" dirty="0"/>
              <a:t>        B &lt;- Temp</a:t>
            </a:r>
          </a:p>
          <a:p>
            <a:pPr marL="0" indent="0">
              <a:buNone/>
            </a:pPr>
            <a:r>
              <a:rPr lang="en-IN" dirty="0"/>
              <a:t>    return B</a:t>
            </a:r>
          </a:p>
        </p:txBody>
      </p:sp>
      <p:pic>
        <p:nvPicPr>
          <p:cNvPr id="5" name="Picture 4">
            <a:extLst>
              <a:ext uri="{FF2B5EF4-FFF2-40B4-BE49-F238E27FC236}">
                <a16:creationId xmlns:a16="http://schemas.microsoft.com/office/drawing/2014/main" id="{A3A5D23C-1839-D4E0-A378-79BCFE78D11D}"/>
              </a:ext>
            </a:extLst>
          </p:cNvPr>
          <p:cNvPicPr>
            <a:picLocks noChangeAspect="1"/>
          </p:cNvPicPr>
          <p:nvPr/>
        </p:nvPicPr>
        <p:blipFill>
          <a:blip r:embed="rId2"/>
          <a:stretch>
            <a:fillRect/>
          </a:stretch>
        </p:blipFill>
        <p:spPr>
          <a:xfrm>
            <a:off x="514527" y="5782894"/>
            <a:ext cx="10760314" cy="931009"/>
          </a:xfrm>
          <a:prstGeom prst="rect">
            <a:avLst/>
          </a:prstGeom>
        </p:spPr>
      </p:pic>
      <p:sp>
        <p:nvSpPr>
          <p:cNvPr id="4" name="Content Placeholder 2">
            <a:extLst>
              <a:ext uri="{FF2B5EF4-FFF2-40B4-BE49-F238E27FC236}">
                <a16:creationId xmlns:a16="http://schemas.microsoft.com/office/drawing/2014/main" id="{AE3CDD12-FAF6-CBC6-5399-4D4A4A98B0F6}"/>
              </a:ext>
            </a:extLst>
          </p:cNvPr>
          <p:cNvSpPr txBox="1">
            <a:spLocks/>
          </p:cNvSpPr>
          <p:nvPr/>
        </p:nvSpPr>
        <p:spPr>
          <a:xfrm>
            <a:off x="5695576" y="2438400"/>
            <a:ext cx="6047277" cy="32332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 the bottom-up dynamic programming approach, we’ll reorganize the order in which we solve the subproblems.</a:t>
            </a:r>
          </a:p>
          <a:p>
            <a:r>
              <a:rPr lang="en-US" dirty="0"/>
              <a:t>We’ll compute F(0), then F(1), then F(2), and so on:</a:t>
            </a:r>
          </a:p>
          <a:p>
            <a:r>
              <a:rPr lang="en-US" dirty="0"/>
              <a:t>This will allow us to compute the solution to each problem only once, and we’ll only need to save two intermediate results at a time.</a:t>
            </a:r>
            <a:endParaRPr lang="en-IN" dirty="0"/>
          </a:p>
        </p:txBody>
      </p:sp>
    </p:spTree>
    <p:extLst>
      <p:ext uri="{BB962C8B-B14F-4D97-AF65-F5344CB8AC3E}">
        <p14:creationId xmlns:p14="http://schemas.microsoft.com/office/powerpoint/2010/main" val="3496461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B87D-CE38-6FB8-1C85-08AFFFEE933C}"/>
              </a:ext>
            </a:extLst>
          </p:cNvPr>
          <p:cNvSpPr>
            <a:spLocks noGrp="1"/>
          </p:cNvSpPr>
          <p:nvPr>
            <p:ph type="title"/>
          </p:nvPr>
        </p:nvSpPr>
        <p:spPr/>
        <p:txBody>
          <a:bodyPr/>
          <a:lstStyle/>
          <a:p>
            <a:r>
              <a:rPr lang="en-IN" dirty="0"/>
              <a:t>4.3.2 Comparison with recursion</a:t>
            </a:r>
          </a:p>
        </p:txBody>
      </p:sp>
      <p:sp>
        <p:nvSpPr>
          <p:cNvPr id="3" name="Content Placeholder 2">
            <a:extLst>
              <a:ext uri="{FF2B5EF4-FFF2-40B4-BE49-F238E27FC236}">
                <a16:creationId xmlns:a16="http://schemas.microsoft.com/office/drawing/2014/main" id="{06C4AA8B-F714-6363-A5C1-F073AC333686}"/>
              </a:ext>
            </a:extLst>
          </p:cNvPr>
          <p:cNvSpPr>
            <a:spLocks noGrp="1"/>
          </p:cNvSpPr>
          <p:nvPr>
            <p:ph idx="1"/>
          </p:nvPr>
        </p:nvSpPr>
        <p:spPr>
          <a:xfrm>
            <a:off x="646111" y="2052918"/>
            <a:ext cx="5449890" cy="4195481"/>
          </a:xfrm>
        </p:spPr>
        <p:txBody>
          <a:bodyPr/>
          <a:lstStyle/>
          <a:p>
            <a:pPr algn="just"/>
            <a:r>
              <a:rPr lang="en-US" dirty="0"/>
              <a:t>The time complexity of the recursive solution is exponential – O(\</a:t>
            </a:r>
            <a:r>
              <a:rPr lang="en-US" dirty="0" err="1"/>
              <a:t>Phi^N</a:t>
            </a:r>
            <a:r>
              <a:rPr lang="en-US" dirty="0"/>
              <a:t>) to be exact. This is due to solving the same subproblems multiple times</a:t>
            </a:r>
            <a:endParaRPr lang="en-IN" dirty="0"/>
          </a:p>
        </p:txBody>
      </p:sp>
      <p:sp>
        <p:nvSpPr>
          <p:cNvPr id="4" name="AutoShape 2" descr="download-2">
            <a:extLst>
              <a:ext uri="{FF2B5EF4-FFF2-40B4-BE49-F238E27FC236}">
                <a16:creationId xmlns:a16="http://schemas.microsoft.com/office/drawing/2014/main" id="{10E8ABD3-2F06-167A-D7F5-32F4B598D9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65F06767-64ED-EE2C-C93F-280BAD662107}"/>
              </a:ext>
            </a:extLst>
          </p:cNvPr>
          <p:cNvPicPr>
            <a:picLocks noChangeAspect="1"/>
          </p:cNvPicPr>
          <p:nvPr/>
        </p:nvPicPr>
        <p:blipFill>
          <a:blip r:embed="rId2"/>
          <a:stretch>
            <a:fillRect/>
          </a:stretch>
        </p:blipFill>
        <p:spPr>
          <a:xfrm>
            <a:off x="6259454" y="2052918"/>
            <a:ext cx="5691125" cy="4609760"/>
          </a:xfrm>
          <a:prstGeom prst="rect">
            <a:avLst/>
          </a:prstGeom>
        </p:spPr>
      </p:pic>
    </p:spTree>
    <p:extLst>
      <p:ext uri="{BB962C8B-B14F-4D97-AF65-F5344CB8AC3E}">
        <p14:creationId xmlns:p14="http://schemas.microsoft.com/office/powerpoint/2010/main" val="3112334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C913-BAB8-19B5-EC68-BDCC12EC47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27BA9F-0B4E-F920-C4B0-2B78428B41EE}"/>
              </a:ext>
            </a:extLst>
          </p:cNvPr>
          <p:cNvSpPr>
            <a:spLocks noGrp="1"/>
          </p:cNvSpPr>
          <p:nvPr>
            <p:ph idx="1"/>
          </p:nvPr>
        </p:nvSpPr>
        <p:spPr/>
        <p:txBody>
          <a:bodyPr/>
          <a:lstStyle/>
          <a:p>
            <a:r>
              <a:rPr lang="en-IN" dirty="0" err="1"/>
              <a:t>Referfence</a:t>
            </a:r>
            <a:r>
              <a:rPr lang="en-IN" dirty="0"/>
              <a:t>: </a:t>
            </a:r>
            <a:r>
              <a:rPr lang="en-IN" dirty="0">
                <a:hlinkClick r:id="rId2"/>
              </a:rPr>
              <a:t>https://www.baeldung.com/cs/fibonacci-top-down-vs-bottom-up-dynamic-programming</a:t>
            </a:r>
            <a:r>
              <a:rPr lang="en-IN" dirty="0"/>
              <a:t> </a:t>
            </a:r>
          </a:p>
        </p:txBody>
      </p:sp>
    </p:spTree>
    <p:extLst>
      <p:ext uri="{BB962C8B-B14F-4D97-AF65-F5344CB8AC3E}">
        <p14:creationId xmlns:p14="http://schemas.microsoft.com/office/powerpoint/2010/main" val="41272844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5795-20D4-97CE-8CB3-7C48955BC3B5}"/>
              </a:ext>
            </a:extLst>
          </p:cNvPr>
          <p:cNvSpPr>
            <a:spLocks noGrp="1"/>
          </p:cNvSpPr>
          <p:nvPr>
            <p:ph type="title"/>
          </p:nvPr>
        </p:nvSpPr>
        <p:spPr/>
        <p:txBody>
          <a:bodyPr/>
          <a:lstStyle/>
          <a:p>
            <a:r>
              <a:rPr lang="en-US" dirty="0"/>
              <a:t>Recurrence Relations </a:t>
            </a:r>
            <a:endParaRPr lang="en-IN" dirty="0"/>
          </a:p>
        </p:txBody>
      </p:sp>
      <p:sp>
        <p:nvSpPr>
          <p:cNvPr id="3" name="Content Placeholder 2">
            <a:extLst>
              <a:ext uri="{FF2B5EF4-FFF2-40B4-BE49-F238E27FC236}">
                <a16:creationId xmlns:a16="http://schemas.microsoft.com/office/drawing/2014/main" id="{4CDA5535-5D4C-6526-8A23-53E12280A6D9}"/>
              </a:ext>
            </a:extLst>
          </p:cNvPr>
          <p:cNvSpPr>
            <a:spLocks noGrp="1"/>
          </p:cNvSpPr>
          <p:nvPr>
            <p:ph idx="1"/>
          </p:nvPr>
        </p:nvSpPr>
        <p:spPr/>
        <p:txBody>
          <a:bodyPr/>
          <a:lstStyle/>
          <a:p>
            <a:pPr algn="just"/>
            <a:r>
              <a:rPr lang="en-US" dirty="0"/>
              <a:t>Have you ever wondered how to calculate the time complexity of algorithms like </a:t>
            </a:r>
            <a:r>
              <a:rPr lang="en-US" dirty="0">
                <a:hlinkClick r:id="rId2">
                  <a:extLst>
                    <a:ext uri="{A12FA001-AC4F-418D-AE19-62706E023703}">
                      <ahyp:hlinkClr xmlns:ahyp="http://schemas.microsoft.com/office/drawing/2018/hyperlinkcolor" val="tx"/>
                    </a:ext>
                  </a:extLst>
                </a:hlinkClick>
              </a:rPr>
              <a:t>Fibonacci Series</a:t>
            </a:r>
            <a:r>
              <a:rPr lang="en-US" dirty="0"/>
              <a:t>, </a:t>
            </a:r>
            <a:r>
              <a:rPr lang="en-US" dirty="0">
                <a:hlinkClick r:id="rId3">
                  <a:extLst>
                    <a:ext uri="{A12FA001-AC4F-418D-AE19-62706E023703}">
                      <ahyp:hlinkClr xmlns:ahyp="http://schemas.microsoft.com/office/drawing/2018/hyperlinkcolor" val="tx"/>
                    </a:ext>
                  </a:extLst>
                </a:hlinkClick>
              </a:rPr>
              <a:t>Merge Sort</a:t>
            </a:r>
            <a:r>
              <a:rPr lang="en-US" dirty="0"/>
              <a:t>, etc. where the problem is solved by dividing it into subproblems. </a:t>
            </a:r>
          </a:p>
          <a:p>
            <a:pPr algn="just"/>
            <a:r>
              <a:rPr lang="en-US" dirty="0"/>
              <a:t>This is done by analyzing the Recurrence Relations of these algorithms.</a:t>
            </a:r>
          </a:p>
          <a:p>
            <a:pPr algn="just"/>
            <a:endParaRPr lang="en-US" dirty="0"/>
          </a:p>
          <a:p>
            <a:pPr algn="just"/>
            <a:r>
              <a:rPr lang="en-US" dirty="0"/>
              <a:t>A recurrence relation is a mathematical expression that defines a sequence in terms of its previous terms. </a:t>
            </a:r>
          </a:p>
          <a:p>
            <a:pPr algn="just"/>
            <a:r>
              <a:rPr lang="en-US" dirty="0"/>
              <a:t>In the context of algorithmic analysis, it is often used to model the time complexity of recursive algorithms.</a:t>
            </a:r>
            <a:endParaRPr lang="en-IN" dirty="0"/>
          </a:p>
        </p:txBody>
      </p:sp>
    </p:spTree>
    <p:extLst>
      <p:ext uri="{BB962C8B-B14F-4D97-AF65-F5344CB8AC3E}">
        <p14:creationId xmlns:p14="http://schemas.microsoft.com/office/powerpoint/2010/main" val="2692944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3D23-D896-5125-D20C-43886F060780}"/>
              </a:ext>
            </a:extLst>
          </p:cNvPr>
          <p:cNvSpPr>
            <a:spLocks noGrp="1"/>
          </p:cNvSpPr>
          <p:nvPr>
            <p:ph type="title"/>
          </p:nvPr>
        </p:nvSpPr>
        <p:spPr/>
        <p:txBody>
          <a:bodyPr/>
          <a:lstStyle/>
          <a:p>
            <a:r>
              <a:rPr lang="en-US" dirty="0"/>
              <a:t>uses of Recurrence Relations</a:t>
            </a:r>
            <a:endParaRPr lang="en-IN" dirty="0"/>
          </a:p>
        </p:txBody>
      </p:sp>
      <p:sp>
        <p:nvSpPr>
          <p:cNvPr id="3" name="Content Placeholder 2">
            <a:extLst>
              <a:ext uri="{FF2B5EF4-FFF2-40B4-BE49-F238E27FC236}">
                <a16:creationId xmlns:a16="http://schemas.microsoft.com/office/drawing/2014/main" id="{72D61202-57B9-4FD9-09F0-391B8FD6479D}"/>
              </a:ext>
            </a:extLst>
          </p:cNvPr>
          <p:cNvSpPr>
            <a:spLocks noGrp="1"/>
          </p:cNvSpPr>
          <p:nvPr>
            <p:ph idx="1"/>
          </p:nvPr>
        </p:nvSpPr>
        <p:spPr/>
        <p:txBody>
          <a:bodyPr/>
          <a:lstStyle/>
          <a:p>
            <a:r>
              <a:rPr lang="en-US" dirty="0"/>
              <a:t>Time Complexity Analysis</a:t>
            </a:r>
          </a:p>
          <a:p>
            <a:r>
              <a:rPr lang="en-US" dirty="0"/>
              <a:t>Generalizing Divide and Conquer Algorithms</a:t>
            </a:r>
          </a:p>
          <a:p>
            <a:r>
              <a:rPr lang="en-US" dirty="0"/>
              <a:t>Analyzing Recursive Algorithms</a:t>
            </a:r>
          </a:p>
          <a:p>
            <a:r>
              <a:rPr lang="en-US" dirty="0"/>
              <a:t>Defining State and Transitions for Dynamic Programming.</a:t>
            </a:r>
            <a:endParaRPr lang="en-IN" dirty="0"/>
          </a:p>
        </p:txBody>
      </p:sp>
    </p:spTree>
    <p:extLst>
      <p:ext uri="{BB962C8B-B14F-4D97-AF65-F5344CB8AC3E}">
        <p14:creationId xmlns:p14="http://schemas.microsoft.com/office/powerpoint/2010/main" val="2007911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660C4-CB9C-AE20-89DD-E11A20CDB01B}"/>
              </a:ext>
            </a:extLst>
          </p:cNvPr>
          <p:cNvSpPr>
            <a:spLocks noGrp="1"/>
          </p:cNvSpPr>
          <p:nvPr>
            <p:ph type="title"/>
          </p:nvPr>
        </p:nvSpPr>
        <p:spPr/>
        <p:txBody>
          <a:bodyPr/>
          <a:lstStyle/>
          <a:p>
            <a:r>
              <a:rPr lang="en-US" dirty="0"/>
              <a:t>There are mainly three ways of solving recurrences:</a:t>
            </a:r>
            <a:endParaRPr lang="en-IN" dirty="0"/>
          </a:p>
        </p:txBody>
      </p:sp>
      <p:sp>
        <p:nvSpPr>
          <p:cNvPr id="3" name="Content Placeholder 2">
            <a:extLst>
              <a:ext uri="{FF2B5EF4-FFF2-40B4-BE49-F238E27FC236}">
                <a16:creationId xmlns:a16="http://schemas.microsoft.com/office/drawing/2014/main" id="{34A798F3-F012-0AFC-D26C-ECE9FD62B2F7}"/>
              </a:ext>
            </a:extLst>
          </p:cNvPr>
          <p:cNvSpPr>
            <a:spLocks noGrp="1"/>
          </p:cNvSpPr>
          <p:nvPr>
            <p:ph idx="1"/>
          </p:nvPr>
        </p:nvSpPr>
        <p:spPr/>
        <p:txBody>
          <a:bodyPr/>
          <a:lstStyle/>
          <a:p>
            <a:pPr marL="457200" indent="-457200">
              <a:buFont typeface="+mj-lt"/>
              <a:buAutoNum type="arabicPeriod"/>
            </a:pPr>
            <a:r>
              <a:rPr lang="en-US" dirty="0"/>
              <a:t>Recurrence Tree Method</a:t>
            </a:r>
          </a:p>
          <a:p>
            <a:pPr marL="457200" indent="-457200">
              <a:buFont typeface="+mj-lt"/>
              <a:buAutoNum type="arabicPeriod"/>
            </a:pPr>
            <a:r>
              <a:rPr lang="en-US" dirty="0"/>
              <a:t>Substitution Method</a:t>
            </a:r>
          </a:p>
          <a:p>
            <a:pPr marL="457200" indent="-457200">
              <a:buFont typeface="+mj-lt"/>
              <a:buAutoNum type="arabicPeriod"/>
            </a:pPr>
            <a:r>
              <a:rPr lang="en-US" dirty="0"/>
              <a:t>Master Method</a:t>
            </a:r>
            <a:endParaRPr lang="en-IN" dirty="0"/>
          </a:p>
        </p:txBody>
      </p:sp>
    </p:spTree>
    <p:extLst>
      <p:ext uri="{BB962C8B-B14F-4D97-AF65-F5344CB8AC3E}">
        <p14:creationId xmlns:p14="http://schemas.microsoft.com/office/powerpoint/2010/main" val="162488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18A9-2DEA-7517-7AC0-AFAE55650564}"/>
              </a:ext>
            </a:extLst>
          </p:cNvPr>
          <p:cNvSpPr>
            <a:spLocks noGrp="1"/>
          </p:cNvSpPr>
          <p:nvPr>
            <p:ph type="title"/>
          </p:nvPr>
        </p:nvSpPr>
        <p:spPr/>
        <p:txBody>
          <a:bodyPr/>
          <a:lstStyle/>
          <a:p>
            <a:r>
              <a:rPr lang="en-IN" dirty="0"/>
              <a:t>1. Recurrence tree method</a:t>
            </a:r>
          </a:p>
        </p:txBody>
      </p:sp>
      <p:sp>
        <p:nvSpPr>
          <p:cNvPr id="3" name="Content Placeholder 2">
            <a:extLst>
              <a:ext uri="{FF2B5EF4-FFF2-40B4-BE49-F238E27FC236}">
                <a16:creationId xmlns:a16="http://schemas.microsoft.com/office/drawing/2014/main" id="{ED2A439E-ADC3-5C30-826B-38D4ADBEDD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A9EC8C-49FD-B14B-D79C-5D8563D1A0F2}"/>
              </a:ext>
            </a:extLst>
          </p:cNvPr>
          <p:cNvPicPr>
            <a:picLocks noChangeAspect="1"/>
          </p:cNvPicPr>
          <p:nvPr/>
        </p:nvPicPr>
        <p:blipFill>
          <a:blip r:embed="rId2"/>
          <a:stretch>
            <a:fillRect/>
          </a:stretch>
        </p:blipFill>
        <p:spPr>
          <a:xfrm>
            <a:off x="1692931" y="1427471"/>
            <a:ext cx="7483848" cy="5344043"/>
          </a:xfrm>
          <a:prstGeom prst="rect">
            <a:avLst/>
          </a:prstGeom>
        </p:spPr>
      </p:pic>
    </p:spTree>
    <p:extLst>
      <p:ext uri="{BB962C8B-B14F-4D97-AF65-F5344CB8AC3E}">
        <p14:creationId xmlns:p14="http://schemas.microsoft.com/office/powerpoint/2010/main" val="124612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8182-ECD5-76BB-0B01-548BC1D265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FB5A1E-9115-7AE3-2204-945BA30AA2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B1CB9B9-21CE-4A3F-AE42-50EB301A8F70}"/>
              </a:ext>
            </a:extLst>
          </p:cNvPr>
          <p:cNvPicPr>
            <a:picLocks noChangeAspect="1"/>
          </p:cNvPicPr>
          <p:nvPr/>
        </p:nvPicPr>
        <p:blipFill>
          <a:blip r:embed="rId2"/>
          <a:stretch>
            <a:fillRect/>
          </a:stretch>
        </p:blipFill>
        <p:spPr>
          <a:xfrm>
            <a:off x="513976" y="609601"/>
            <a:ext cx="10725823" cy="6107068"/>
          </a:xfrm>
          <a:prstGeom prst="rect">
            <a:avLst/>
          </a:prstGeom>
        </p:spPr>
      </p:pic>
    </p:spTree>
    <p:extLst>
      <p:ext uri="{BB962C8B-B14F-4D97-AF65-F5344CB8AC3E}">
        <p14:creationId xmlns:p14="http://schemas.microsoft.com/office/powerpoint/2010/main" val="302515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DDE1-2EA9-E12A-749D-2740A7D4E7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E56CE7-CC8F-BE5D-7664-1DDEED8C2326}"/>
              </a:ext>
            </a:extLst>
          </p:cNvPr>
          <p:cNvSpPr>
            <a:spLocks noGrp="1"/>
          </p:cNvSpPr>
          <p:nvPr>
            <p:ph idx="1"/>
          </p:nvPr>
        </p:nvSpPr>
        <p:spPr/>
        <p:txBody>
          <a:bodyPr>
            <a:normAutofit/>
          </a:bodyPr>
          <a:lstStyle/>
          <a:p>
            <a:pPr algn="just"/>
            <a:r>
              <a:rPr lang="en-US" sz="2800" dirty="0"/>
              <a:t>Carmichael numbers are also called Fermat pseudoprimes or absolute Fermat pseudoprimes. </a:t>
            </a:r>
          </a:p>
          <a:p>
            <a:pPr algn="just"/>
            <a:r>
              <a:rPr lang="en-US" sz="2800" dirty="0"/>
              <a:t>A Carmichael number will pass a Fermat primality test to every base b relatively prime to the number, even though it is not actually prime</a:t>
            </a:r>
          </a:p>
          <a:p>
            <a:pPr algn="just"/>
            <a:r>
              <a:rPr lang="en-US" sz="2800" dirty="0"/>
              <a:t> This makes tests based on Fermat's Little Theorem less effective than strong probable prime tests such as the </a:t>
            </a:r>
            <a:r>
              <a:rPr lang="en-US" sz="2800" dirty="0">
                <a:solidFill>
                  <a:srgbClr val="00B050"/>
                </a:solidFill>
              </a:rPr>
              <a:t>Baillie–PSW primality test</a:t>
            </a:r>
            <a:r>
              <a:rPr lang="en-US" sz="2800" dirty="0"/>
              <a:t> and the </a:t>
            </a:r>
            <a:r>
              <a:rPr lang="en-US" sz="2800" dirty="0">
                <a:solidFill>
                  <a:srgbClr val="00B050"/>
                </a:solidFill>
              </a:rPr>
              <a:t>Miller–Rabin primality test</a:t>
            </a:r>
            <a:r>
              <a:rPr lang="en-US" sz="2800" dirty="0"/>
              <a:t>.</a:t>
            </a:r>
            <a:endParaRPr lang="en-IN" sz="2800" dirty="0"/>
          </a:p>
        </p:txBody>
      </p:sp>
    </p:spTree>
    <p:extLst>
      <p:ext uri="{BB962C8B-B14F-4D97-AF65-F5344CB8AC3E}">
        <p14:creationId xmlns:p14="http://schemas.microsoft.com/office/powerpoint/2010/main" val="2090486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EA59-5C5C-B419-31B3-2C87C6440602}"/>
              </a:ext>
            </a:extLst>
          </p:cNvPr>
          <p:cNvSpPr>
            <a:spLocks noGrp="1"/>
          </p:cNvSpPr>
          <p:nvPr>
            <p:ph type="title"/>
          </p:nvPr>
        </p:nvSpPr>
        <p:spPr/>
        <p:txBody>
          <a:bodyPr/>
          <a:lstStyle/>
          <a:p>
            <a:r>
              <a:rPr lang="en-IN" dirty="0"/>
              <a:t>2. Substitution method</a:t>
            </a:r>
          </a:p>
        </p:txBody>
      </p:sp>
      <p:sp>
        <p:nvSpPr>
          <p:cNvPr id="3" name="Content Placeholder 2">
            <a:extLst>
              <a:ext uri="{FF2B5EF4-FFF2-40B4-BE49-F238E27FC236}">
                <a16:creationId xmlns:a16="http://schemas.microsoft.com/office/drawing/2014/main" id="{A26DAA67-E87D-FD38-C4CB-84FBDF0EE8D0}"/>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98EA1641-8946-D830-C8B2-4B78B81B91F7}"/>
              </a:ext>
            </a:extLst>
          </p:cNvPr>
          <p:cNvPicPr>
            <a:picLocks noChangeAspect="1"/>
          </p:cNvPicPr>
          <p:nvPr/>
        </p:nvPicPr>
        <p:blipFill>
          <a:blip r:embed="rId2"/>
          <a:stretch>
            <a:fillRect/>
          </a:stretch>
        </p:blipFill>
        <p:spPr>
          <a:xfrm>
            <a:off x="179294" y="1310331"/>
            <a:ext cx="5306475" cy="5547669"/>
          </a:xfrm>
          <a:prstGeom prst="rect">
            <a:avLst/>
          </a:prstGeom>
        </p:spPr>
      </p:pic>
      <p:pic>
        <p:nvPicPr>
          <p:cNvPr id="11" name="Picture 10">
            <a:extLst>
              <a:ext uri="{FF2B5EF4-FFF2-40B4-BE49-F238E27FC236}">
                <a16:creationId xmlns:a16="http://schemas.microsoft.com/office/drawing/2014/main" id="{27966758-2740-2D41-17BE-A046E8C59529}"/>
              </a:ext>
            </a:extLst>
          </p:cNvPr>
          <p:cNvPicPr>
            <a:picLocks noChangeAspect="1"/>
          </p:cNvPicPr>
          <p:nvPr/>
        </p:nvPicPr>
        <p:blipFill>
          <a:blip r:embed="rId3"/>
          <a:stretch>
            <a:fillRect/>
          </a:stretch>
        </p:blipFill>
        <p:spPr>
          <a:xfrm>
            <a:off x="8399393" y="71708"/>
            <a:ext cx="3552851" cy="2743220"/>
          </a:xfrm>
          <a:prstGeom prst="rect">
            <a:avLst/>
          </a:prstGeom>
        </p:spPr>
      </p:pic>
      <p:pic>
        <p:nvPicPr>
          <p:cNvPr id="13" name="Picture 12">
            <a:extLst>
              <a:ext uri="{FF2B5EF4-FFF2-40B4-BE49-F238E27FC236}">
                <a16:creationId xmlns:a16="http://schemas.microsoft.com/office/drawing/2014/main" id="{5FC9E81B-FE8F-7ABA-D3AD-EF06940C2C54}"/>
              </a:ext>
            </a:extLst>
          </p:cNvPr>
          <p:cNvPicPr>
            <a:picLocks noChangeAspect="1"/>
          </p:cNvPicPr>
          <p:nvPr/>
        </p:nvPicPr>
        <p:blipFill>
          <a:blip r:embed="rId4"/>
          <a:stretch>
            <a:fillRect/>
          </a:stretch>
        </p:blipFill>
        <p:spPr>
          <a:xfrm>
            <a:off x="5785222" y="2814928"/>
            <a:ext cx="3032559" cy="3897551"/>
          </a:xfrm>
          <a:prstGeom prst="rect">
            <a:avLst/>
          </a:prstGeom>
        </p:spPr>
      </p:pic>
    </p:spTree>
    <p:extLst>
      <p:ext uri="{BB962C8B-B14F-4D97-AF65-F5344CB8AC3E}">
        <p14:creationId xmlns:p14="http://schemas.microsoft.com/office/powerpoint/2010/main" val="18328354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5CA1-0B8E-EDCB-8B88-88B0F339420F}"/>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755A342A-C273-C898-7CF1-40599078938E}"/>
              </a:ext>
            </a:extLst>
          </p:cNvPr>
          <p:cNvPicPr>
            <a:picLocks noGrp="1" noChangeAspect="1"/>
          </p:cNvPicPr>
          <p:nvPr>
            <p:ph idx="1"/>
          </p:nvPr>
        </p:nvPicPr>
        <p:blipFill>
          <a:blip r:embed="rId2"/>
          <a:stretch>
            <a:fillRect/>
          </a:stretch>
        </p:blipFill>
        <p:spPr>
          <a:xfrm>
            <a:off x="1978212" y="3554945"/>
            <a:ext cx="3854985" cy="3256093"/>
          </a:xfrm>
        </p:spPr>
      </p:pic>
      <p:pic>
        <p:nvPicPr>
          <p:cNvPr id="5" name="Picture 4">
            <a:extLst>
              <a:ext uri="{FF2B5EF4-FFF2-40B4-BE49-F238E27FC236}">
                <a16:creationId xmlns:a16="http://schemas.microsoft.com/office/drawing/2014/main" id="{252FD6EA-5F81-CEDF-DFC5-89CE165FB24B}"/>
              </a:ext>
            </a:extLst>
          </p:cNvPr>
          <p:cNvPicPr>
            <a:picLocks noChangeAspect="1"/>
          </p:cNvPicPr>
          <p:nvPr/>
        </p:nvPicPr>
        <p:blipFill>
          <a:blip r:embed="rId3"/>
          <a:stretch>
            <a:fillRect/>
          </a:stretch>
        </p:blipFill>
        <p:spPr>
          <a:xfrm>
            <a:off x="6144289" y="376042"/>
            <a:ext cx="5784751" cy="4673600"/>
          </a:xfrm>
          <a:prstGeom prst="rect">
            <a:avLst/>
          </a:prstGeom>
        </p:spPr>
      </p:pic>
      <p:pic>
        <p:nvPicPr>
          <p:cNvPr id="9" name="Picture 8">
            <a:extLst>
              <a:ext uri="{FF2B5EF4-FFF2-40B4-BE49-F238E27FC236}">
                <a16:creationId xmlns:a16="http://schemas.microsoft.com/office/drawing/2014/main" id="{9A008C14-BA13-375A-FE6A-C77B5BD937D3}"/>
              </a:ext>
            </a:extLst>
          </p:cNvPr>
          <p:cNvPicPr>
            <a:picLocks noChangeAspect="1"/>
          </p:cNvPicPr>
          <p:nvPr/>
        </p:nvPicPr>
        <p:blipFill>
          <a:blip r:embed="rId4"/>
          <a:stretch>
            <a:fillRect/>
          </a:stretch>
        </p:blipFill>
        <p:spPr>
          <a:xfrm>
            <a:off x="0" y="58439"/>
            <a:ext cx="3021955" cy="2975528"/>
          </a:xfrm>
          <a:prstGeom prst="rect">
            <a:avLst/>
          </a:prstGeom>
        </p:spPr>
      </p:pic>
    </p:spTree>
    <p:extLst>
      <p:ext uri="{BB962C8B-B14F-4D97-AF65-F5344CB8AC3E}">
        <p14:creationId xmlns:p14="http://schemas.microsoft.com/office/powerpoint/2010/main" val="4270248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F268-382E-F4A0-59FA-0127A82F3883}"/>
              </a:ext>
            </a:extLst>
          </p:cNvPr>
          <p:cNvSpPr>
            <a:spLocks noGrp="1"/>
          </p:cNvSpPr>
          <p:nvPr>
            <p:ph type="title"/>
          </p:nvPr>
        </p:nvSpPr>
        <p:spPr>
          <a:xfrm>
            <a:off x="646111" y="452718"/>
            <a:ext cx="9404723" cy="951753"/>
          </a:xfrm>
        </p:spPr>
        <p:txBody>
          <a:bodyPr/>
          <a:lstStyle/>
          <a:p>
            <a:r>
              <a:rPr lang="en-IN" dirty="0"/>
              <a:t>Linear Recurrence Relations:</a:t>
            </a:r>
          </a:p>
        </p:txBody>
      </p:sp>
      <p:sp>
        <p:nvSpPr>
          <p:cNvPr id="3" name="Content Placeholder 2">
            <a:extLst>
              <a:ext uri="{FF2B5EF4-FFF2-40B4-BE49-F238E27FC236}">
                <a16:creationId xmlns:a16="http://schemas.microsoft.com/office/drawing/2014/main" id="{9458F6D7-34F1-CEE5-0F5E-0B9EA4B6CE7E}"/>
              </a:ext>
            </a:extLst>
          </p:cNvPr>
          <p:cNvSpPr>
            <a:spLocks noGrp="1"/>
          </p:cNvSpPr>
          <p:nvPr>
            <p:ph idx="1"/>
          </p:nvPr>
        </p:nvSpPr>
        <p:spPr>
          <a:xfrm>
            <a:off x="645132" y="1488142"/>
            <a:ext cx="10124468" cy="4760258"/>
          </a:xfrm>
        </p:spPr>
        <p:txBody>
          <a:bodyPr>
            <a:normAutofit/>
          </a:bodyPr>
          <a:lstStyle/>
          <a:p>
            <a:r>
              <a:rPr lang="en-US" dirty="0"/>
              <a:t>T(n) = T(n-1) + n for n &gt; 0 and T(0) = 1</a:t>
            </a:r>
          </a:p>
          <a:p>
            <a:r>
              <a:rPr lang="en-US" dirty="0"/>
              <a:t>These types of recurrence relations can be easily solved using substitution method.</a:t>
            </a:r>
          </a:p>
          <a:p>
            <a:r>
              <a:rPr lang="en-US" dirty="0"/>
              <a:t>For example,</a:t>
            </a:r>
          </a:p>
          <a:p>
            <a:pPr marL="0" indent="0">
              <a:buNone/>
            </a:pPr>
            <a:r>
              <a:rPr lang="en-US" dirty="0"/>
              <a:t>T(n) = T(n-1) + n</a:t>
            </a:r>
          </a:p>
          <a:p>
            <a:pPr marL="0" indent="0">
              <a:buNone/>
            </a:pPr>
            <a:r>
              <a:rPr lang="en-US" dirty="0"/>
              <a:t>        = T(n-2) + (n-1) + n</a:t>
            </a:r>
          </a:p>
          <a:p>
            <a:pPr marL="0" indent="0">
              <a:buNone/>
            </a:pPr>
            <a:r>
              <a:rPr lang="en-US" dirty="0"/>
              <a:t>        = T(n-k) + (n-(k-1))….. (n-1) + n				[Substituting k = n, we get]</a:t>
            </a:r>
          </a:p>
          <a:p>
            <a:endParaRPr lang="en-US" dirty="0"/>
          </a:p>
          <a:p>
            <a:pPr marL="0" indent="0">
              <a:buNone/>
            </a:pPr>
            <a:r>
              <a:rPr lang="en-US" dirty="0"/>
              <a:t>T(n) = T(0) + 1 + 2+….. +n </a:t>
            </a:r>
          </a:p>
          <a:p>
            <a:pPr marL="0" indent="0">
              <a:buNone/>
            </a:pPr>
            <a:r>
              <a:rPr lang="en-US" dirty="0"/>
              <a:t>        = n(n+1)/2 = O(n^2)</a:t>
            </a:r>
            <a:endParaRPr lang="en-IN" dirty="0"/>
          </a:p>
        </p:txBody>
      </p:sp>
    </p:spTree>
    <p:extLst>
      <p:ext uri="{BB962C8B-B14F-4D97-AF65-F5344CB8AC3E}">
        <p14:creationId xmlns:p14="http://schemas.microsoft.com/office/powerpoint/2010/main" val="569966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915E-843D-F05C-B07F-786C745DDCE6}"/>
              </a:ext>
            </a:extLst>
          </p:cNvPr>
          <p:cNvSpPr>
            <a:spLocks noGrp="1"/>
          </p:cNvSpPr>
          <p:nvPr>
            <p:ph type="title"/>
          </p:nvPr>
        </p:nvSpPr>
        <p:spPr/>
        <p:txBody>
          <a:bodyPr/>
          <a:lstStyle/>
          <a:p>
            <a:r>
              <a:rPr lang="en-US" dirty="0"/>
              <a:t>3. Master Method</a:t>
            </a:r>
            <a:endParaRPr lang="en-IN" dirty="0"/>
          </a:p>
        </p:txBody>
      </p:sp>
      <p:sp>
        <p:nvSpPr>
          <p:cNvPr id="3" name="Content Placeholder 2">
            <a:extLst>
              <a:ext uri="{FF2B5EF4-FFF2-40B4-BE49-F238E27FC236}">
                <a16:creationId xmlns:a16="http://schemas.microsoft.com/office/drawing/2014/main" id="{12AD6A8B-D5CF-2041-441F-84E9D84E3AA4}"/>
              </a:ext>
            </a:extLst>
          </p:cNvPr>
          <p:cNvSpPr>
            <a:spLocks noGrp="1"/>
          </p:cNvSpPr>
          <p:nvPr>
            <p:ph idx="1"/>
          </p:nvPr>
        </p:nvSpPr>
        <p:spPr/>
        <p:txBody>
          <a:bodyPr>
            <a:normAutofit/>
          </a:bodyPr>
          <a:lstStyle/>
          <a:p>
            <a:endParaRPr lang="en-US" dirty="0"/>
          </a:p>
        </p:txBody>
      </p:sp>
      <p:pic>
        <p:nvPicPr>
          <p:cNvPr id="5" name="Picture 4">
            <a:extLst>
              <a:ext uri="{FF2B5EF4-FFF2-40B4-BE49-F238E27FC236}">
                <a16:creationId xmlns:a16="http://schemas.microsoft.com/office/drawing/2014/main" id="{2B90FD0C-E8FD-F124-432A-5E4CE85F57AA}"/>
              </a:ext>
            </a:extLst>
          </p:cNvPr>
          <p:cNvPicPr>
            <a:picLocks noChangeAspect="1"/>
          </p:cNvPicPr>
          <p:nvPr/>
        </p:nvPicPr>
        <p:blipFill>
          <a:blip r:embed="rId2"/>
          <a:stretch>
            <a:fillRect/>
          </a:stretch>
        </p:blipFill>
        <p:spPr>
          <a:xfrm>
            <a:off x="450881" y="1456554"/>
            <a:ext cx="11290238" cy="5214831"/>
          </a:xfrm>
          <a:prstGeom prst="rect">
            <a:avLst/>
          </a:prstGeom>
        </p:spPr>
      </p:pic>
    </p:spTree>
    <p:extLst>
      <p:ext uri="{BB962C8B-B14F-4D97-AF65-F5344CB8AC3E}">
        <p14:creationId xmlns:p14="http://schemas.microsoft.com/office/powerpoint/2010/main" val="2418249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08365-9370-424A-F5B5-1D13852CAD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040A8-5CF7-A73A-DBBE-B43AE2D0720E}"/>
              </a:ext>
            </a:extLst>
          </p:cNvPr>
          <p:cNvSpPr>
            <a:spLocks noGrp="1"/>
          </p:cNvSpPr>
          <p:nvPr>
            <p:ph idx="1"/>
          </p:nvPr>
        </p:nvSpPr>
        <p:spPr/>
        <p:txBody>
          <a:bodyPr/>
          <a:lstStyle/>
          <a:p>
            <a:r>
              <a:rPr lang="en-US" dirty="0"/>
              <a:t>The master theorem is a formula for solving recurrences of the for</a:t>
            </a:r>
          </a:p>
          <a:p>
            <a:pPr marL="0" indent="0" algn="ctr">
              <a:buNone/>
            </a:pPr>
            <a:r>
              <a:rPr lang="en-US" dirty="0"/>
              <a:t> T(n) = </a:t>
            </a:r>
            <a:r>
              <a:rPr lang="en-US" dirty="0" err="1"/>
              <a:t>aT</a:t>
            </a:r>
            <a:r>
              <a:rPr lang="en-US" dirty="0"/>
              <a:t>(n/b) +f(n), </a:t>
            </a:r>
          </a:p>
          <a:p>
            <a:pPr marL="0" indent="0" algn="ctr">
              <a:buNone/>
            </a:pPr>
            <a:r>
              <a:rPr lang="en-US" dirty="0"/>
              <a:t>where a ≥ 1 and b &gt; 1 </a:t>
            </a:r>
          </a:p>
          <a:p>
            <a:pPr marL="0" indent="0" algn="ctr">
              <a:buNone/>
            </a:pPr>
            <a:r>
              <a:rPr lang="en-US" dirty="0"/>
              <a:t>and f(n) is asymptotically positive. </a:t>
            </a:r>
          </a:p>
          <a:p>
            <a:pPr algn="just"/>
            <a:r>
              <a:rPr lang="en-US" dirty="0"/>
              <a:t>(Asymptotically positive means that the function is positive for all sufficiently large n.) </a:t>
            </a:r>
          </a:p>
          <a:p>
            <a:pPr algn="just"/>
            <a:r>
              <a:rPr lang="en-US" dirty="0"/>
              <a:t>This recurrence describes an algorithm that divides a problem of size n into a subproblems, each of size n/b, and solves them recursively</a:t>
            </a:r>
            <a:endParaRPr lang="en-IN" dirty="0"/>
          </a:p>
        </p:txBody>
      </p:sp>
    </p:spTree>
    <p:extLst>
      <p:ext uri="{BB962C8B-B14F-4D97-AF65-F5344CB8AC3E}">
        <p14:creationId xmlns:p14="http://schemas.microsoft.com/office/powerpoint/2010/main" val="37650155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3F2C4-374B-B27D-4AB0-FAA45AB61B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C3A05D-5465-FB20-E304-517E1AD795FF}"/>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94F5F2F4-1D2C-1FA5-EBA0-713F08867D29}"/>
              </a:ext>
            </a:extLst>
          </p:cNvPr>
          <p:cNvPicPr>
            <a:picLocks noChangeAspect="1"/>
          </p:cNvPicPr>
          <p:nvPr/>
        </p:nvPicPr>
        <p:blipFill>
          <a:blip r:embed="rId2"/>
          <a:stretch>
            <a:fillRect/>
          </a:stretch>
        </p:blipFill>
        <p:spPr>
          <a:xfrm>
            <a:off x="874220" y="299978"/>
            <a:ext cx="9404723" cy="6486303"/>
          </a:xfrm>
          <a:prstGeom prst="rect">
            <a:avLst/>
          </a:prstGeom>
        </p:spPr>
      </p:pic>
    </p:spTree>
    <p:extLst>
      <p:ext uri="{BB962C8B-B14F-4D97-AF65-F5344CB8AC3E}">
        <p14:creationId xmlns:p14="http://schemas.microsoft.com/office/powerpoint/2010/main" val="2378942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F4AB-5825-26B0-1E59-717BBEDF47E9}"/>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DF29D9B5-AD69-F085-1B2A-600CF1B998BB}"/>
              </a:ext>
            </a:extLst>
          </p:cNvPr>
          <p:cNvGraphicFramePr>
            <a:graphicFrameLocks noGrp="1"/>
          </p:cNvGraphicFramePr>
          <p:nvPr>
            <p:ph idx="1"/>
            <p:extLst>
              <p:ext uri="{D42A27DB-BD31-4B8C-83A1-F6EECF244321}">
                <p14:modId xmlns:p14="http://schemas.microsoft.com/office/powerpoint/2010/main" val="2404228516"/>
              </p:ext>
            </p:extLst>
          </p:nvPr>
        </p:nvGraphicFramePr>
        <p:xfrm>
          <a:off x="908424" y="1392518"/>
          <a:ext cx="9281458" cy="4799107"/>
        </p:xfrm>
        <a:graphic>
          <a:graphicData uri="http://schemas.openxmlformats.org/drawingml/2006/table">
            <a:tbl>
              <a:tblPr>
                <a:tableStyleId>{8799B23B-EC83-4686-B30A-512413B5E67A}</a:tableStyleId>
              </a:tblPr>
              <a:tblGrid>
                <a:gridCol w="4640729">
                  <a:extLst>
                    <a:ext uri="{9D8B030D-6E8A-4147-A177-3AD203B41FA5}">
                      <a16:colId xmlns:a16="http://schemas.microsoft.com/office/drawing/2014/main" val="1859491902"/>
                    </a:ext>
                  </a:extLst>
                </a:gridCol>
                <a:gridCol w="4640729">
                  <a:extLst>
                    <a:ext uri="{9D8B030D-6E8A-4147-A177-3AD203B41FA5}">
                      <a16:colId xmlns:a16="http://schemas.microsoft.com/office/drawing/2014/main" val="3355922308"/>
                    </a:ext>
                  </a:extLst>
                </a:gridCol>
              </a:tblGrid>
              <a:tr h="569427">
                <a:tc>
                  <a:txBody>
                    <a:bodyPr/>
                    <a:lstStyle/>
                    <a:p>
                      <a:pPr algn="ctr" rtl="0" fontAlgn="base"/>
                      <a:r>
                        <a:rPr lang="en-IN" sz="2000" b="1" kern="1200" dirty="0">
                          <a:solidFill>
                            <a:schemeClr val="tx1"/>
                          </a:solidFill>
                        </a:rPr>
                        <a:t>Example</a:t>
                      </a:r>
                      <a:endParaRPr lang="en-IN" sz="2000" b="1" i="0" kern="1200" dirty="0">
                        <a:solidFill>
                          <a:schemeClr val="tx1"/>
                        </a:solidFill>
                        <a:latin typeface="+mj-lt"/>
                        <a:ea typeface="+mj-ea"/>
                        <a:cs typeface="+mj-cs"/>
                      </a:endParaRPr>
                    </a:p>
                  </a:txBody>
                  <a:tcPr marL="38100" marR="38100" marT="47625" marB="47625" anchor="ctr"/>
                </a:tc>
                <a:tc>
                  <a:txBody>
                    <a:bodyPr/>
                    <a:lstStyle/>
                    <a:p>
                      <a:pPr algn="ctr" rtl="0" fontAlgn="base"/>
                      <a:r>
                        <a:rPr lang="en-IN" sz="2000" b="1" kern="1200" dirty="0">
                          <a:solidFill>
                            <a:schemeClr val="tx1"/>
                          </a:solidFill>
                        </a:rPr>
                        <a:t>Recurrence Relation</a:t>
                      </a:r>
                      <a:endParaRPr lang="en-IN" sz="2000" b="1" i="0" kern="1200" dirty="0">
                        <a:solidFill>
                          <a:schemeClr val="tx1"/>
                        </a:solidFill>
                        <a:latin typeface="+mj-lt"/>
                        <a:ea typeface="+mj-ea"/>
                        <a:cs typeface="+mj-cs"/>
                      </a:endParaRPr>
                    </a:p>
                  </a:txBody>
                  <a:tcPr marL="47625" marR="47625" marT="47625" marB="47625" anchor="ctr"/>
                </a:tc>
                <a:extLst>
                  <a:ext uri="{0D108BD9-81ED-4DB2-BD59-A6C34878D82A}">
                    <a16:rowId xmlns:a16="http://schemas.microsoft.com/office/drawing/2014/main" val="2669730609"/>
                  </a:ext>
                </a:extLst>
              </a:tr>
              <a:tr h="962428">
                <a:tc>
                  <a:txBody>
                    <a:bodyPr/>
                    <a:lstStyle/>
                    <a:p>
                      <a:pPr algn="ctr" rtl="0" fontAlgn="base"/>
                      <a:r>
                        <a:rPr lang="en-IN" sz="2000" b="0" kern="1200" dirty="0">
                          <a:solidFill>
                            <a:schemeClr val="tx1"/>
                          </a:solidFill>
                          <a:hlinkClick r:id="rId2">
                            <a:extLst>
                              <a:ext uri="{A12FA001-AC4F-418D-AE19-62706E023703}">
                                <ahyp:hlinkClr xmlns:ahyp="http://schemas.microsoft.com/office/drawing/2018/hyperlinkcolor" val="tx"/>
                              </a:ext>
                            </a:extLst>
                          </a:hlinkClick>
                        </a:rPr>
                        <a:t>Fibonacci Sequence</a:t>
                      </a:r>
                      <a:endParaRPr lang="en-IN" sz="2000" b="0" i="0" kern="1200" dirty="0">
                        <a:solidFill>
                          <a:schemeClr val="tx1"/>
                        </a:solidFill>
                        <a:latin typeface="+mj-lt"/>
                        <a:ea typeface="+mj-ea"/>
                        <a:cs typeface="+mj-cs"/>
                      </a:endParaRPr>
                    </a:p>
                  </a:txBody>
                  <a:tcPr marL="38100" marR="38100" marT="33276" marB="33276" anchor="ctr"/>
                </a:tc>
                <a:tc>
                  <a:txBody>
                    <a:bodyPr/>
                    <a:lstStyle/>
                    <a:p>
                      <a:pPr algn="ctr" rtl="0" fontAlgn="base"/>
                      <a:r>
                        <a:rPr lang="pt-BR" sz="2000" b="0" kern="1200">
                          <a:solidFill>
                            <a:schemeClr val="tx1"/>
                          </a:solidFill>
                        </a:rPr>
                        <a:t>F(n) = F(n-1) + F(n-2)</a:t>
                      </a:r>
                      <a:endParaRPr lang="pt-BR" sz="2000" b="0" i="0" kern="1200">
                        <a:solidFill>
                          <a:schemeClr val="tx1"/>
                        </a:solidFill>
                        <a:latin typeface="+mj-lt"/>
                        <a:ea typeface="+mj-ea"/>
                        <a:cs typeface="+mj-cs"/>
                      </a:endParaRPr>
                    </a:p>
                  </a:txBody>
                  <a:tcPr marL="47625" marR="47625" marT="66675" marB="66675" anchor="ctr"/>
                </a:tc>
                <a:extLst>
                  <a:ext uri="{0D108BD9-81ED-4DB2-BD59-A6C34878D82A}">
                    <a16:rowId xmlns:a16="http://schemas.microsoft.com/office/drawing/2014/main" val="2305037424"/>
                  </a:ext>
                </a:extLst>
              </a:tr>
              <a:tr h="962428">
                <a:tc>
                  <a:txBody>
                    <a:bodyPr/>
                    <a:lstStyle/>
                    <a:p>
                      <a:pPr algn="ctr" rtl="0" fontAlgn="base"/>
                      <a:r>
                        <a:rPr lang="en-US" sz="2000" b="0" kern="1200" dirty="0">
                          <a:solidFill>
                            <a:schemeClr val="tx1"/>
                          </a:solidFill>
                          <a:hlinkClick r:id="rId3">
                            <a:extLst>
                              <a:ext uri="{A12FA001-AC4F-418D-AE19-62706E023703}">
                                <ahyp:hlinkClr xmlns:ahyp="http://schemas.microsoft.com/office/drawing/2018/hyperlinkcolor" val="tx"/>
                              </a:ext>
                            </a:extLst>
                          </a:hlinkClick>
                        </a:rPr>
                        <a:t>Factorial of a number n</a:t>
                      </a:r>
                      <a:endParaRPr lang="en-US" sz="2000" b="0" i="0" kern="1200" dirty="0">
                        <a:solidFill>
                          <a:schemeClr val="tx1"/>
                        </a:solidFill>
                        <a:latin typeface="+mj-lt"/>
                        <a:ea typeface="+mj-ea"/>
                        <a:cs typeface="+mj-cs"/>
                      </a:endParaRPr>
                    </a:p>
                  </a:txBody>
                  <a:tcPr marL="38100" marR="38100" marT="33276" marB="33276" anchor="ctr"/>
                </a:tc>
                <a:tc>
                  <a:txBody>
                    <a:bodyPr/>
                    <a:lstStyle/>
                    <a:p>
                      <a:pPr algn="ctr" rtl="0" fontAlgn="base"/>
                      <a:r>
                        <a:rPr lang="pt-BR" sz="2000" b="0" kern="1200" dirty="0">
                          <a:solidFill>
                            <a:schemeClr val="tx1"/>
                          </a:solidFill>
                        </a:rPr>
                        <a:t>F(n) = n * F(n-1)</a:t>
                      </a:r>
                      <a:endParaRPr lang="pt-BR" sz="2000" b="0" i="0" kern="1200" dirty="0">
                        <a:solidFill>
                          <a:schemeClr val="tx1"/>
                        </a:solidFill>
                        <a:latin typeface="+mj-lt"/>
                        <a:ea typeface="+mj-ea"/>
                        <a:cs typeface="+mj-cs"/>
                      </a:endParaRPr>
                    </a:p>
                  </a:txBody>
                  <a:tcPr marL="47625" marR="47625" marT="66675" marB="66675" anchor="ctr"/>
                </a:tc>
                <a:extLst>
                  <a:ext uri="{0D108BD9-81ED-4DB2-BD59-A6C34878D82A}">
                    <a16:rowId xmlns:a16="http://schemas.microsoft.com/office/drawing/2014/main" val="2450539964"/>
                  </a:ext>
                </a:extLst>
              </a:tr>
              <a:tr h="1057508">
                <a:tc>
                  <a:txBody>
                    <a:bodyPr/>
                    <a:lstStyle/>
                    <a:p>
                      <a:pPr algn="ctr" rtl="0" fontAlgn="base"/>
                      <a:r>
                        <a:rPr lang="en-IN" sz="2000" b="0" kern="1200" dirty="0">
                          <a:solidFill>
                            <a:schemeClr val="tx1"/>
                          </a:solidFill>
                          <a:hlinkClick r:id="rId4">
                            <a:extLst>
                              <a:ext uri="{A12FA001-AC4F-418D-AE19-62706E023703}">
                                <ahyp:hlinkClr xmlns:ahyp="http://schemas.microsoft.com/office/drawing/2018/hyperlinkcolor" val="tx"/>
                              </a:ext>
                            </a:extLst>
                          </a:hlinkClick>
                        </a:rPr>
                        <a:t>Merge Sort</a:t>
                      </a:r>
                      <a:endParaRPr lang="en-IN" sz="2000" b="0" i="0" kern="1200" dirty="0">
                        <a:solidFill>
                          <a:schemeClr val="tx1"/>
                        </a:solidFill>
                        <a:latin typeface="+mj-lt"/>
                        <a:ea typeface="+mj-ea"/>
                        <a:cs typeface="+mj-cs"/>
                      </a:endParaRPr>
                    </a:p>
                  </a:txBody>
                  <a:tcPr marL="38100" marR="38100" marT="33276" marB="33276" anchor="ctr"/>
                </a:tc>
                <a:tc>
                  <a:txBody>
                    <a:bodyPr/>
                    <a:lstStyle/>
                    <a:p>
                      <a:pPr algn="ctr" rtl="0" fontAlgn="base"/>
                      <a:r>
                        <a:rPr lang="pt-BR" sz="2000" b="0" kern="1200" dirty="0">
                          <a:solidFill>
                            <a:schemeClr val="tx1"/>
                          </a:solidFill>
                        </a:rPr>
                        <a:t>T(n) = 2*T(n/2) + O(n)</a:t>
                      </a:r>
                      <a:endParaRPr lang="pt-BR" sz="2000" b="0" i="0" kern="1200" dirty="0">
                        <a:solidFill>
                          <a:schemeClr val="tx1"/>
                        </a:solidFill>
                        <a:latin typeface="+mj-lt"/>
                        <a:ea typeface="+mj-ea"/>
                        <a:cs typeface="+mj-cs"/>
                      </a:endParaRPr>
                    </a:p>
                  </a:txBody>
                  <a:tcPr marL="47625" marR="47625" marT="66675" marB="66675" anchor="ctr"/>
                </a:tc>
                <a:extLst>
                  <a:ext uri="{0D108BD9-81ED-4DB2-BD59-A6C34878D82A}">
                    <a16:rowId xmlns:a16="http://schemas.microsoft.com/office/drawing/2014/main" val="1558041754"/>
                  </a:ext>
                </a:extLst>
              </a:tr>
              <a:tr h="623658">
                <a:tc>
                  <a:txBody>
                    <a:bodyPr/>
                    <a:lstStyle/>
                    <a:p>
                      <a:pPr algn="ctr" rtl="0" fontAlgn="base"/>
                      <a:r>
                        <a:rPr lang="en-IN" sz="2000" b="0" kern="1200" dirty="0">
                          <a:solidFill>
                            <a:schemeClr val="tx1"/>
                          </a:solidFill>
                          <a:hlinkClick r:id="rId5">
                            <a:extLst>
                              <a:ext uri="{A12FA001-AC4F-418D-AE19-62706E023703}">
                                <ahyp:hlinkClr xmlns:ahyp="http://schemas.microsoft.com/office/drawing/2018/hyperlinkcolor" val="tx"/>
                              </a:ext>
                            </a:extLst>
                          </a:hlinkClick>
                        </a:rPr>
                        <a:t>Tower of Hanoi</a:t>
                      </a:r>
                      <a:endParaRPr lang="en-IN" sz="2000" b="0" i="0" kern="1200" dirty="0">
                        <a:solidFill>
                          <a:schemeClr val="tx1"/>
                        </a:solidFill>
                        <a:latin typeface="+mj-lt"/>
                        <a:ea typeface="+mj-ea"/>
                        <a:cs typeface="+mj-cs"/>
                      </a:endParaRPr>
                    </a:p>
                  </a:txBody>
                  <a:tcPr marL="38100" marR="38100" marT="33276" marB="33276" anchor="ctr"/>
                </a:tc>
                <a:tc>
                  <a:txBody>
                    <a:bodyPr/>
                    <a:lstStyle/>
                    <a:p>
                      <a:pPr algn="ctr" rtl="0" fontAlgn="base"/>
                      <a:r>
                        <a:rPr lang="pt-BR" sz="2000" b="0" kern="1200" dirty="0">
                          <a:solidFill>
                            <a:schemeClr val="tx1"/>
                          </a:solidFill>
                        </a:rPr>
                        <a:t>H(n) = 2*H(n-1) + 1</a:t>
                      </a:r>
                      <a:endParaRPr lang="pt-BR" sz="2000" b="0" i="0" kern="1200" dirty="0">
                        <a:solidFill>
                          <a:schemeClr val="tx1"/>
                        </a:solidFill>
                        <a:latin typeface="+mj-lt"/>
                        <a:ea typeface="+mj-ea"/>
                        <a:cs typeface="+mj-cs"/>
                      </a:endParaRPr>
                    </a:p>
                  </a:txBody>
                  <a:tcPr marL="47625" marR="47625" marT="66675" marB="66675" anchor="ctr"/>
                </a:tc>
                <a:extLst>
                  <a:ext uri="{0D108BD9-81ED-4DB2-BD59-A6C34878D82A}">
                    <a16:rowId xmlns:a16="http://schemas.microsoft.com/office/drawing/2014/main" val="3461998292"/>
                  </a:ext>
                </a:extLst>
              </a:tr>
              <a:tr h="623658">
                <a:tc>
                  <a:txBody>
                    <a:bodyPr/>
                    <a:lstStyle/>
                    <a:p>
                      <a:pPr algn="ctr" rtl="0" fontAlgn="base"/>
                      <a:r>
                        <a:rPr lang="en-IN" sz="2000" b="0" kern="1200" dirty="0">
                          <a:solidFill>
                            <a:schemeClr val="tx1"/>
                          </a:solidFill>
                          <a:hlinkClick r:id="rId6">
                            <a:extLst>
                              <a:ext uri="{A12FA001-AC4F-418D-AE19-62706E023703}">
                                <ahyp:hlinkClr xmlns:ahyp="http://schemas.microsoft.com/office/drawing/2018/hyperlinkcolor" val="tx"/>
                              </a:ext>
                            </a:extLst>
                          </a:hlinkClick>
                        </a:rPr>
                        <a:t>Binary Search</a:t>
                      </a:r>
                      <a:endParaRPr lang="en-IN" sz="2000" b="0" i="0" kern="1200" dirty="0">
                        <a:solidFill>
                          <a:schemeClr val="tx1"/>
                        </a:solidFill>
                        <a:latin typeface="+mj-lt"/>
                        <a:ea typeface="+mj-ea"/>
                        <a:cs typeface="+mj-cs"/>
                      </a:endParaRPr>
                    </a:p>
                  </a:txBody>
                  <a:tcPr marL="38100" marR="38100" marT="33276" marB="33276" anchor="ctr"/>
                </a:tc>
                <a:tc>
                  <a:txBody>
                    <a:bodyPr/>
                    <a:lstStyle/>
                    <a:p>
                      <a:pPr algn="ctr" rtl="0" fontAlgn="base"/>
                      <a:r>
                        <a:rPr lang="en-IN" sz="2000" b="0" kern="1200" dirty="0">
                          <a:solidFill>
                            <a:schemeClr val="tx1"/>
                          </a:solidFill>
                        </a:rPr>
                        <a:t>T(n) = T(n/2) + 1</a:t>
                      </a:r>
                      <a:endParaRPr lang="en-IN" sz="2000" b="0" i="0" kern="1200" dirty="0">
                        <a:solidFill>
                          <a:schemeClr val="tx1"/>
                        </a:solidFill>
                        <a:latin typeface="+mj-lt"/>
                        <a:ea typeface="+mj-ea"/>
                        <a:cs typeface="+mj-cs"/>
                      </a:endParaRPr>
                    </a:p>
                  </a:txBody>
                  <a:tcPr marL="47625" marR="47625" marT="66675" marB="66675" anchor="ctr"/>
                </a:tc>
                <a:extLst>
                  <a:ext uri="{0D108BD9-81ED-4DB2-BD59-A6C34878D82A}">
                    <a16:rowId xmlns:a16="http://schemas.microsoft.com/office/drawing/2014/main" val="984231291"/>
                  </a:ext>
                </a:extLst>
              </a:tr>
            </a:tbl>
          </a:graphicData>
        </a:graphic>
      </p:graphicFrame>
    </p:spTree>
    <p:extLst>
      <p:ext uri="{BB962C8B-B14F-4D97-AF65-F5344CB8AC3E}">
        <p14:creationId xmlns:p14="http://schemas.microsoft.com/office/powerpoint/2010/main" val="2309626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EA1F-2025-A6D0-EEFE-F9BA807A437A}"/>
              </a:ext>
            </a:extLst>
          </p:cNvPr>
          <p:cNvSpPr>
            <a:spLocks noGrp="1"/>
          </p:cNvSpPr>
          <p:nvPr>
            <p:ph type="title"/>
          </p:nvPr>
        </p:nvSpPr>
        <p:spPr/>
        <p:txBody>
          <a:bodyPr/>
          <a:lstStyle/>
          <a:p>
            <a:r>
              <a:rPr lang="en-IN" dirty="0"/>
              <a:t>4.4 Tabulation vs </a:t>
            </a:r>
            <a:r>
              <a:rPr lang="en-IN" dirty="0" err="1"/>
              <a:t>Memoization</a:t>
            </a:r>
            <a:endParaRPr lang="en-IN" dirty="0"/>
          </a:p>
        </p:txBody>
      </p:sp>
      <p:sp>
        <p:nvSpPr>
          <p:cNvPr id="6" name="Content Placeholder 5">
            <a:extLst>
              <a:ext uri="{FF2B5EF4-FFF2-40B4-BE49-F238E27FC236}">
                <a16:creationId xmlns:a16="http://schemas.microsoft.com/office/drawing/2014/main" id="{714BFDE7-5C77-885A-6DCA-88D04AE8867E}"/>
              </a:ext>
            </a:extLst>
          </p:cNvPr>
          <p:cNvSpPr>
            <a:spLocks noGrp="1"/>
          </p:cNvSpPr>
          <p:nvPr>
            <p:ph idx="1"/>
          </p:nvPr>
        </p:nvSpPr>
        <p:spPr/>
        <p:txBody>
          <a:bodyPr/>
          <a:lstStyle/>
          <a:p>
            <a:pPr algn="just"/>
            <a:r>
              <a:rPr lang="en-IN" dirty="0" err="1"/>
              <a:t>Memoization</a:t>
            </a:r>
            <a:r>
              <a:rPr lang="en-IN" dirty="0"/>
              <a:t> (Top-Down Approach) </a:t>
            </a:r>
            <a:r>
              <a:rPr lang="en-US" dirty="0"/>
              <a:t>is a technique where we start solving the problem recursively and store the results of subproblems to avoid recalculating them.</a:t>
            </a:r>
          </a:p>
          <a:p>
            <a:pPr algn="just"/>
            <a:r>
              <a:rPr lang="en-US" dirty="0"/>
              <a:t>This approach is called </a:t>
            </a:r>
            <a:r>
              <a:rPr lang="en-US" b="1" dirty="0"/>
              <a:t>top-down</a:t>
            </a:r>
            <a:r>
              <a:rPr lang="en-US" dirty="0"/>
              <a:t> because we start with the original problem and break it down into smaller subproblems as needed.</a:t>
            </a:r>
          </a:p>
          <a:p>
            <a:r>
              <a:rPr lang="en-US" b="1" dirty="0"/>
              <a:t>Key Idea:</a:t>
            </a:r>
          </a:p>
          <a:p>
            <a:pPr>
              <a:buFont typeface="Arial" panose="020B0604020202020204" pitchFamily="34" charset="0"/>
              <a:buChar char="•"/>
            </a:pPr>
            <a:r>
              <a:rPr lang="en-US" dirty="0"/>
              <a:t>Solve the problem recursively.</a:t>
            </a:r>
          </a:p>
          <a:p>
            <a:pPr>
              <a:buFont typeface="Arial" panose="020B0604020202020204" pitchFamily="34" charset="0"/>
              <a:buChar char="•"/>
            </a:pPr>
            <a:r>
              <a:rPr lang="en-US" dirty="0"/>
              <a:t>Store the results of already solved subproblems in a cache (usually an array or hash map).</a:t>
            </a:r>
          </a:p>
          <a:p>
            <a:pPr>
              <a:buFont typeface="Arial" panose="020B0604020202020204" pitchFamily="34" charset="0"/>
              <a:buChar char="•"/>
            </a:pPr>
            <a:r>
              <a:rPr lang="en-US" dirty="0"/>
              <a:t>If a subproblem has already been solved, retrieve its result from the cache instead of recalculating it.</a:t>
            </a:r>
          </a:p>
          <a:p>
            <a:endParaRPr lang="en-IN" dirty="0"/>
          </a:p>
        </p:txBody>
      </p:sp>
    </p:spTree>
    <p:extLst>
      <p:ext uri="{BB962C8B-B14F-4D97-AF65-F5344CB8AC3E}">
        <p14:creationId xmlns:p14="http://schemas.microsoft.com/office/powerpoint/2010/main" val="37347526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FC67-5F6B-0108-5F90-F4D5DF1A8481}"/>
              </a:ext>
            </a:extLst>
          </p:cNvPr>
          <p:cNvSpPr>
            <a:spLocks noGrp="1"/>
          </p:cNvSpPr>
          <p:nvPr>
            <p:ph type="title"/>
          </p:nvPr>
        </p:nvSpPr>
        <p:spPr/>
        <p:txBody>
          <a:bodyPr/>
          <a:lstStyle/>
          <a:p>
            <a:r>
              <a:rPr lang="en-IN" dirty="0"/>
              <a:t>Example: </a:t>
            </a:r>
            <a:r>
              <a:rPr lang="en-IN" dirty="0" err="1"/>
              <a:t>Memoization</a:t>
            </a:r>
            <a:endParaRPr lang="en-IN" dirty="0"/>
          </a:p>
        </p:txBody>
      </p:sp>
      <p:sp>
        <p:nvSpPr>
          <p:cNvPr id="3" name="Content Placeholder 2">
            <a:extLst>
              <a:ext uri="{FF2B5EF4-FFF2-40B4-BE49-F238E27FC236}">
                <a16:creationId xmlns:a16="http://schemas.microsoft.com/office/drawing/2014/main" id="{FEF4BB2A-D09E-CF4F-C8D5-7F3CB7CE6A3D}"/>
              </a:ext>
            </a:extLst>
          </p:cNvPr>
          <p:cNvSpPr>
            <a:spLocks noGrp="1"/>
          </p:cNvSpPr>
          <p:nvPr>
            <p:ph idx="1"/>
          </p:nvPr>
        </p:nvSpPr>
        <p:spPr>
          <a:xfrm>
            <a:off x="571413" y="2052918"/>
            <a:ext cx="5709864" cy="4195481"/>
          </a:xfrm>
        </p:spPr>
        <p:txBody>
          <a:bodyPr/>
          <a:lstStyle/>
          <a:p>
            <a:pPr algn="just"/>
            <a:r>
              <a:rPr lang="pt-BR" dirty="0"/>
              <a:t>Fib(n) = Fib(n-1) + Fib(n-2)</a:t>
            </a:r>
          </a:p>
          <a:p>
            <a:pPr algn="just"/>
            <a:r>
              <a:rPr lang="en-US" dirty="0"/>
              <a:t>Without </a:t>
            </a:r>
            <a:r>
              <a:rPr lang="en-US" dirty="0" err="1"/>
              <a:t>memoization</a:t>
            </a:r>
            <a:r>
              <a:rPr lang="en-US" dirty="0"/>
              <a:t>, the same subproblems would be solved multiple times.</a:t>
            </a:r>
          </a:p>
          <a:p>
            <a:pPr algn="just"/>
            <a:r>
              <a:rPr lang="en-US" dirty="0"/>
              <a:t>Using </a:t>
            </a:r>
            <a:r>
              <a:rPr lang="en-US" dirty="0" err="1"/>
              <a:t>memoization</a:t>
            </a:r>
            <a:r>
              <a:rPr lang="en-US" dirty="0"/>
              <a:t>, we store the results of previously computed Fibonacci numbers to avoid recalculating them.</a:t>
            </a:r>
            <a:endParaRPr lang="en-IN" dirty="0"/>
          </a:p>
        </p:txBody>
      </p:sp>
      <p:pic>
        <p:nvPicPr>
          <p:cNvPr id="5" name="Picture 4">
            <a:extLst>
              <a:ext uri="{FF2B5EF4-FFF2-40B4-BE49-F238E27FC236}">
                <a16:creationId xmlns:a16="http://schemas.microsoft.com/office/drawing/2014/main" id="{178DE46C-93E7-DCAF-8490-072C58DB2F3C}"/>
              </a:ext>
            </a:extLst>
          </p:cNvPr>
          <p:cNvPicPr>
            <a:picLocks noChangeAspect="1"/>
          </p:cNvPicPr>
          <p:nvPr/>
        </p:nvPicPr>
        <p:blipFill>
          <a:blip r:embed="rId2"/>
          <a:stretch>
            <a:fillRect/>
          </a:stretch>
        </p:blipFill>
        <p:spPr>
          <a:xfrm>
            <a:off x="6723529" y="3290253"/>
            <a:ext cx="5327607" cy="3429000"/>
          </a:xfrm>
          <a:prstGeom prst="rect">
            <a:avLst/>
          </a:prstGeom>
        </p:spPr>
      </p:pic>
    </p:spTree>
    <p:extLst>
      <p:ext uri="{BB962C8B-B14F-4D97-AF65-F5344CB8AC3E}">
        <p14:creationId xmlns:p14="http://schemas.microsoft.com/office/powerpoint/2010/main" val="1570424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5374-A12E-AD63-11B1-3DA61FC6B454}"/>
              </a:ext>
            </a:extLst>
          </p:cNvPr>
          <p:cNvSpPr>
            <a:spLocks noGrp="1"/>
          </p:cNvSpPr>
          <p:nvPr>
            <p:ph type="title"/>
          </p:nvPr>
        </p:nvSpPr>
        <p:spPr/>
        <p:txBody>
          <a:bodyPr/>
          <a:lstStyle/>
          <a:p>
            <a:r>
              <a:rPr lang="en-IN" dirty="0"/>
              <a:t>Characteristics of </a:t>
            </a:r>
            <a:r>
              <a:rPr lang="en-IN" dirty="0" err="1"/>
              <a:t>Memoization</a:t>
            </a:r>
            <a:r>
              <a:rPr lang="en-IN" dirty="0"/>
              <a:t>:</a:t>
            </a:r>
          </a:p>
        </p:txBody>
      </p:sp>
      <p:sp>
        <p:nvSpPr>
          <p:cNvPr id="3" name="Content Placeholder 2">
            <a:extLst>
              <a:ext uri="{FF2B5EF4-FFF2-40B4-BE49-F238E27FC236}">
                <a16:creationId xmlns:a16="http://schemas.microsoft.com/office/drawing/2014/main" id="{6BD2A0BC-8564-1478-5B8B-7987DD32C89B}"/>
              </a:ext>
            </a:extLst>
          </p:cNvPr>
          <p:cNvSpPr>
            <a:spLocks noGrp="1"/>
          </p:cNvSpPr>
          <p:nvPr>
            <p:ph idx="1"/>
          </p:nvPr>
        </p:nvSpPr>
        <p:spPr/>
        <p:txBody>
          <a:bodyPr/>
          <a:lstStyle/>
          <a:p>
            <a:pPr algn="just"/>
            <a:r>
              <a:rPr lang="en-US" dirty="0"/>
              <a:t>Top-Down: We start from the main problem (Fib(n)) and recursively solve smaller subproblems as needed.</a:t>
            </a:r>
          </a:p>
          <a:p>
            <a:pPr algn="just"/>
            <a:r>
              <a:rPr lang="en-US" dirty="0"/>
              <a:t>Recursion: </a:t>
            </a:r>
            <a:r>
              <a:rPr lang="en-US" dirty="0" err="1"/>
              <a:t>Memoization</a:t>
            </a:r>
            <a:r>
              <a:rPr lang="en-US" dirty="0"/>
              <a:t> relies heavily on recursion.</a:t>
            </a:r>
          </a:p>
          <a:p>
            <a:pPr algn="just"/>
            <a:r>
              <a:rPr lang="en-US" dirty="0"/>
              <a:t>Caching: Subproblems are cached as they are solved.</a:t>
            </a:r>
          </a:p>
          <a:p>
            <a:pPr algn="just"/>
            <a:r>
              <a:rPr lang="en-US" dirty="0"/>
              <a:t>Efficient Space Usage: Only the subproblems needed are computed and cached, making it more space-efficient for certain types of problems.</a:t>
            </a:r>
            <a:endParaRPr lang="en-IN" dirty="0"/>
          </a:p>
        </p:txBody>
      </p:sp>
    </p:spTree>
    <p:extLst>
      <p:ext uri="{BB962C8B-B14F-4D97-AF65-F5344CB8AC3E}">
        <p14:creationId xmlns:p14="http://schemas.microsoft.com/office/powerpoint/2010/main" val="1061874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BD2F-96B8-56E5-FE79-A1EAC9E416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36B7A6-EA69-3F3C-0FE7-0BE81961540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E8440C4-CB8A-F384-C053-CE8C97ACB42F}"/>
              </a:ext>
            </a:extLst>
          </p:cNvPr>
          <p:cNvPicPr>
            <a:picLocks noChangeAspect="1"/>
          </p:cNvPicPr>
          <p:nvPr/>
        </p:nvPicPr>
        <p:blipFill>
          <a:blip r:embed="rId2"/>
          <a:stretch>
            <a:fillRect/>
          </a:stretch>
        </p:blipFill>
        <p:spPr>
          <a:xfrm>
            <a:off x="838200" y="1333254"/>
            <a:ext cx="10515600" cy="5107669"/>
          </a:xfrm>
          <a:prstGeom prst="rect">
            <a:avLst/>
          </a:prstGeom>
        </p:spPr>
      </p:pic>
    </p:spTree>
    <p:extLst>
      <p:ext uri="{BB962C8B-B14F-4D97-AF65-F5344CB8AC3E}">
        <p14:creationId xmlns:p14="http://schemas.microsoft.com/office/powerpoint/2010/main" val="40375546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DDF93-8F83-7592-BACB-DDEB8B13F6D2}"/>
              </a:ext>
            </a:extLst>
          </p:cNvPr>
          <p:cNvSpPr>
            <a:spLocks noGrp="1"/>
          </p:cNvSpPr>
          <p:nvPr>
            <p:ph type="title"/>
          </p:nvPr>
        </p:nvSpPr>
        <p:spPr/>
        <p:txBody>
          <a:bodyPr/>
          <a:lstStyle/>
          <a:p>
            <a:r>
              <a:rPr lang="en-IN" dirty="0"/>
              <a:t>Tabulation (Bottom-Up Approach)</a:t>
            </a:r>
          </a:p>
        </p:txBody>
      </p:sp>
      <p:sp>
        <p:nvSpPr>
          <p:cNvPr id="3" name="Content Placeholder 2">
            <a:extLst>
              <a:ext uri="{FF2B5EF4-FFF2-40B4-BE49-F238E27FC236}">
                <a16:creationId xmlns:a16="http://schemas.microsoft.com/office/drawing/2014/main" id="{3D8C4787-5755-5E75-E0F7-0BE2CD556F03}"/>
              </a:ext>
            </a:extLst>
          </p:cNvPr>
          <p:cNvSpPr>
            <a:spLocks noGrp="1"/>
          </p:cNvSpPr>
          <p:nvPr>
            <p:ph idx="1"/>
          </p:nvPr>
        </p:nvSpPr>
        <p:spPr/>
        <p:txBody>
          <a:bodyPr>
            <a:normAutofit lnSpcReduction="10000"/>
          </a:bodyPr>
          <a:lstStyle/>
          <a:p>
            <a:pPr algn="just"/>
            <a:r>
              <a:rPr lang="en-US" b="1" dirty="0"/>
              <a:t>Tabulation</a:t>
            </a:r>
            <a:r>
              <a:rPr lang="en-US" dirty="0"/>
              <a:t> is the opposite of </a:t>
            </a:r>
            <a:r>
              <a:rPr lang="en-US" dirty="0" err="1"/>
              <a:t>memoization</a:t>
            </a:r>
            <a:r>
              <a:rPr lang="en-US" dirty="0"/>
              <a:t>. It involves solving the problem by starting from the smallest subproblems and building up to the larger problem. </a:t>
            </a:r>
          </a:p>
          <a:p>
            <a:pPr algn="just"/>
            <a:r>
              <a:rPr lang="en-US" dirty="0"/>
              <a:t>This is called a </a:t>
            </a:r>
            <a:r>
              <a:rPr lang="en-US" b="1" dirty="0"/>
              <a:t>bottom-up</a:t>
            </a:r>
            <a:r>
              <a:rPr lang="en-US" dirty="0"/>
              <a:t> approach because we solve the smallest subproblems first and use those results to build the solution for larger subproblems.</a:t>
            </a:r>
          </a:p>
          <a:p>
            <a:pPr algn="just"/>
            <a:r>
              <a:rPr lang="en-US" b="1" dirty="0"/>
              <a:t>Key Idea:</a:t>
            </a:r>
          </a:p>
          <a:p>
            <a:pPr algn="just">
              <a:buFont typeface="Arial" panose="020B0604020202020204" pitchFamily="34" charset="0"/>
              <a:buChar char="•"/>
            </a:pPr>
            <a:r>
              <a:rPr lang="en-US" dirty="0"/>
              <a:t>Create a table (array) where each entry corresponds to the solution of a subproblem.</a:t>
            </a:r>
          </a:p>
          <a:p>
            <a:pPr algn="just">
              <a:buFont typeface="Arial" panose="020B0604020202020204" pitchFamily="34" charset="0"/>
              <a:buChar char="•"/>
            </a:pPr>
            <a:r>
              <a:rPr lang="en-US" dirty="0"/>
              <a:t>Start solving from the smallest subproblem and fill up the table iteratively.</a:t>
            </a:r>
          </a:p>
          <a:p>
            <a:pPr algn="just">
              <a:buFont typeface="Arial" panose="020B0604020202020204" pitchFamily="34" charset="0"/>
              <a:buChar char="•"/>
            </a:pPr>
            <a:r>
              <a:rPr lang="en-US" dirty="0"/>
              <a:t>The final solution will be found at the end of the table</a:t>
            </a:r>
          </a:p>
          <a:p>
            <a:pPr algn="just"/>
            <a:endParaRPr lang="en-IN" dirty="0"/>
          </a:p>
        </p:txBody>
      </p:sp>
    </p:spTree>
    <p:extLst>
      <p:ext uri="{BB962C8B-B14F-4D97-AF65-F5344CB8AC3E}">
        <p14:creationId xmlns:p14="http://schemas.microsoft.com/office/powerpoint/2010/main" val="2558339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A3F5-3917-E9D3-BB96-EF6C2AB076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B6653A-44BD-0D0D-4181-A56E2C09D9BF}"/>
              </a:ext>
            </a:extLst>
          </p:cNvPr>
          <p:cNvSpPr>
            <a:spLocks noGrp="1"/>
          </p:cNvSpPr>
          <p:nvPr>
            <p:ph idx="1"/>
          </p:nvPr>
        </p:nvSpPr>
        <p:spPr>
          <a:xfrm>
            <a:off x="535549" y="2034988"/>
            <a:ext cx="7245816" cy="4195481"/>
          </a:xfrm>
        </p:spPr>
        <p:txBody>
          <a:bodyPr>
            <a:normAutofit fontScale="92500" lnSpcReduction="10000"/>
          </a:bodyPr>
          <a:lstStyle/>
          <a:p>
            <a:pPr algn="just"/>
            <a:r>
              <a:rPr lang="en-US" dirty="0"/>
              <a:t>We create a table fib[] to store the Fibonacci numbers.</a:t>
            </a:r>
          </a:p>
          <a:p>
            <a:pPr algn="just"/>
            <a:r>
              <a:rPr lang="en-US" dirty="0"/>
              <a:t>We iteratively fill up the table by calculating Fib(2), Fib(3), and so on, up to Fib(n).</a:t>
            </a:r>
          </a:p>
          <a:p>
            <a:pPr marL="0" indent="0" algn="just">
              <a:buNone/>
            </a:pPr>
            <a:r>
              <a:rPr lang="en-US" dirty="0"/>
              <a:t>Characteristics of Tabulation:</a:t>
            </a:r>
          </a:p>
          <a:p>
            <a:pPr algn="just"/>
            <a:r>
              <a:rPr lang="en-US" dirty="0"/>
              <a:t>Bottom-Up: We start by solving the smallest subproblems (Fib(0), Fib(1)) and build up the solution.</a:t>
            </a:r>
          </a:p>
          <a:p>
            <a:pPr algn="just"/>
            <a:r>
              <a:rPr lang="en-US" dirty="0"/>
              <a:t>Iteration: Tabulation uses loops rather than recursion.</a:t>
            </a:r>
          </a:p>
          <a:p>
            <a:pPr algn="just"/>
            <a:r>
              <a:rPr lang="en-US" dirty="0"/>
              <a:t>Pre-filling Table: The table is filled systematically, and all subproblems are solved even if they are not required.</a:t>
            </a:r>
          </a:p>
          <a:p>
            <a:pPr algn="just"/>
            <a:r>
              <a:rPr lang="en-US" dirty="0"/>
              <a:t>Space Usage: Sometimes tabulation can use more space since we compute and store all subproblems, even those not needed.</a:t>
            </a:r>
            <a:endParaRPr lang="en-IN" dirty="0"/>
          </a:p>
        </p:txBody>
      </p:sp>
      <p:pic>
        <p:nvPicPr>
          <p:cNvPr id="5" name="Picture 4">
            <a:extLst>
              <a:ext uri="{FF2B5EF4-FFF2-40B4-BE49-F238E27FC236}">
                <a16:creationId xmlns:a16="http://schemas.microsoft.com/office/drawing/2014/main" id="{E2972106-31A0-469D-E2DA-32141645789D}"/>
              </a:ext>
            </a:extLst>
          </p:cNvPr>
          <p:cNvPicPr>
            <a:picLocks noChangeAspect="1"/>
          </p:cNvPicPr>
          <p:nvPr/>
        </p:nvPicPr>
        <p:blipFill>
          <a:blip r:embed="rId2"/>
          <a:stretch>
            <a:fillRect/>
          </a:stretch>
        </p:blipFill>
        <p:spPr>
          <a:xfrm>
            <a:off x="7966634" y="1714385"/>
            <a:ext cx="4032187" cy="5000179"/>
          </a:xfrm>
          <a:prstGeom prst="rect">
            <a:avLst/>
          </a:prstGeom>
        </p:spPr>
      </p:pic>
    </p:spTree>
    <p:extLst>
      <p:ext uri="{BB962C8B-B14F-4D97-AF65-F5344CB8AC3E}">
        <p14:creationId xmlns:p14="http://schemas.microsoft.com/office/powerpoint/2010/main" val="3616498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34DF-E5D3-278D-4C89-E52CB3F9E820}"/>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C3EC080D-5621-845F-1855-C596F5D679D6}"/>
              </a:ext>
            </a:extLst>
          </p:cNvPr>
          <p:cNvGraphicFramePr>
            <a:graphicFrameLocks/>
          </p:cNvGraphicFramePr>
          <p:nvPr>
            <p:extLst>
              <p:ext uri="{D42A27DB-BD31-4B8C-83A1-F6EECF244321}">
                <p14:modId xmlns:p14="http://schemas.microsoft.com/office/powerpoint/2010/main" val="645696215"/>
              </p:ext>
            </p:extLst>
          </p:nvPr>
        </p:nvGraphicFramePr>
        <p:xfrm>
          <a:off x="646111" y="1934846"/>
          <a:ext cx="9601475" cy="4305273"/>
        </p:xfrm>
        <a:graphic>
          <a:graphicData uri="http://schemas.openxmlformats.org/drawingml/2006/table">
            <a:tbl>
              <a:tblPr>
                <a:tableStyleId>{5DA37D80-6434-44D0-A028-1B22A696006F}</a:tableStyleId>
              </a:tblPr>
              <a:tblGrid>
                <a:gridCol w="4765909">
                  <a:extLst>
                    <a:ext uri="{9D8B030D-6E8A-4147-A177-3AD203B41FA5}">
                      <a16:colId xmlns:a16="http://schemas.microsoft.com/office/drawing/2014/main" val="3026669429"/>
                    </a:ext>
                  </a:extLst>
                </a:gridCol>
                <a:gridCol w="4835566">
                  <a:extLst>
                    <a:ext uri="{9D8B030D-6E8A-4147-A177-3AD203B41FA5}">
                      <a16:colId xmlns:a16="http://schemas.microsoft.com/office/drawing/2014/main" val="2052669221"/>
                    </a:ext>
                  </a:extLst>
                </a:gridCol>
              </a:tblGrid>
              <a:tr h="222034">
                <a:tc>
                  <a:txBody>
                    <a:bodyPr/>
                    <a:lstStyle/>
                    <a:p>
                      <a:pPr algn="ctr" fontAlgn="t"/>
                      <a:r>
                        <a:rPr lang="en-IN" sz="1800" b="1" dirty="0">
                          <a:solidFill>
                            <a:srgbClr val="FFFFFF"/>
                          </a:solidFill>
                          <a:effectLst/>
                        </a:rPr>
                        <a:t>Tabulation</a:t>
                      </a:r>
                    </a:p>
                  </a:txBody>
                  <a:tcPr marL="28613" marR="28613" marT="28613" marB="28613"/>
                </a:tc>
                <a:tc>
                  <a:txBody>
                    <a:bodyPr/>
                    <a:lstStyle/>
                    <a:p>
                      <a:pPr algn="ctr" fontAlgn="t"/>
                      <a:r>
                        <a:rPr lang="en-IN" sz="1800" b="1" dirty="0" err="1">
                          <a:solidFill>
                            <a:srgbClr val="FFFFFF"/>
                          </a:solidFill>
                          <a:effectLst/>
                        </a:rPr>
                        <a:t>Memoization</a:t>
                      </a:r>
                      <a:endParaRPr lang="en-IN" sz="1800" b="1" dirty="0">
                        <a:solidFill>
                          <a:srgbClr val="FFFFFF"/>
                        </a:solidFill>
                        <a:effectLst/>
                      </a:endParaRPr>
                    </a:p>
                  </a:txBody>
                  <a:tcPr marL="28613" marR="28613" marT="28613" marB="28613"/>
                </a:tc>
                <a:extLst>
                  <a:ext uri="{0D108BD9-81ED-4DB2-BD59-A6C34878D82A}">
                    <a16:rowId xmlns:a16="http://schemas.microsoft.com/office/drawing/2014/main" val="910785348"/>
                  </a:ext>
                </a:extLst>
              </a:tr>
              <a:tr h="869825">
                <a:tc>
                  <a:txBody>
                    <a:bodyPr/>
                    <a:lstStyle/>
                    <a:p>
                      <a:r>
                        <a:rPr lang="en-US" sz="1800">
                          <a:effectLst/>
                        </a:rPr>
                        <a:t>In tabulation, the state transition is difficult to create.</a:t>
                      </a:r>
                    </a:p>
                  </a:txBody>
                  <a:tcPr marL="22890" marR="22890" marT="22890" marB="22890" anchor="ctr"/>
                </a:tc>
                <a:tc>
                  <a:txBody>
                    <a:bodyPr/>
                    <a:lstStyle/>
                    <a:p>
                      <a:r>
                        <a:rPr lang="en-US" sz="1800">
                          <a:effectLst/>
                        </a:rPr>
                        <a:t>State transition relation is easy to create.</a:t>
                      </a:r>
                    </a:p>
                  </a:txBody>
                  <a:tcPr marL="22890" marR="22890" marT="22890" marB="22890" anchor="ctr"/>
                </a:tc>
                <a:extLst>
                  <a:ext uri="{0D108BD9-81ED-4DB2-BD59-A6C34878D82A}">
                    <a16:rowId xmlns:a16="http://schemas.microsoft.com/office/drawing/2014/main" val="242261115"/>
                  </a:ext>
                </a:extLst>
              </a:tr>
              <a:tr h="869825">
                <a:tc>
                  <a:txBody>
                    <a:bodyPr/>
                    <a:lstStyle/>
                    <a:p>
                      <a:r>
                        <a:rPr lang="en-US" sz="1800" dirty="0">
                          <a:effectLst/>
                        </a:rPr>
                        <a:t>Code becomes difficult when lots of conditions are needed.</a:t>
                      </a:r>
                    </a:p>
                  </a:txBody>
                  <a:tcPr marL="22890" marR="22890" marT="22890" marB="22890" anchor="ctr"/>
                </a:tc>
                <a:tc>
                  <a:txBody>
                    <a:bodyPr/>
                    <a:lstStyle/>
                    <a:p>
                      <a:r>
                        <a:rPr lang="en-US" sz="1800">
                          <a:effectLst/>
                        </a:rPr>
                        <a:t>Code is not complicated and it's not difficult to create.</a:t>
                      </a:r>
                    </a:p>
                  </a:txBody>
                  <a:tcPr marL="22890" marR="22890" marT="22890" marB="22890" anchor="ctr"/>
                </a:tc>
                <a:extLst>
                  <a:ext uri="{0D108BD9-81ED-4DB2-BD59-A6C34878D82A}">
                    <a16:rowId xmlns:a16="http://schemas.microsoft.com/office/drawing/2014/main" val="672459173"/>
                  </a:ext>
                </a:extLst>
              </a:tr>
              <a:tr h="1364252">
                <a:tc>
                  <a:txBody>
                    <a:bodyPr/>
                    <a:lstStyle/>
                    <a:p>
                      <a:r>
                        <a:rPr lang="en-US" sz="1800">
                          <a:effectLst/>
                        </a:rPr>
                        <a:t>It is fast as the result of the previously solved sub-problems can be directly accessed from the table.</a:t>
                      </a:r>
                    </a:p>
                  </a:txBody>
                  <a:tcPr marL="22890" marR="22890" marT="22890" marB="22890" anchor="ctr"/>
                </a:tc>
                <a:tc>
                  <a:txBody>
                    <a:bodyPr/>
                    <a:lstStyle/>
                    <a:p>
                      <a:r>
                        <a:rPr lang="en-US" sz="1800">
                          <a:effectLst/>
                        </a:rPr>
                        <a:t>It is slow because lots of recursive calls and return statements are required.</a:t>
                      </a:r>
                    </a:p>
                  </a:txBody>
                  <a:tcPr marL="22890" marR="22890" marT="22890" marB="22890" anchor="ctr"/>
                </a:tc>
                <a:extLst>
                  <a:ext uri="{0D108BD9-81ED-4DB2-BD59-A6C34878D82A}">
                    <a16:rowId xmlns:a16="http://schemas.microsoft.com/office/drawing/2014/main" val="2220418441"/>
                  </a:ext>
                </a:extLst>
              </a:tr>
              <a:tr h="869825">
                <a:tc>
                  <a:txBody>
                    <a:bodyPr/>
                    <a:lstStyle/>
                    <a:p>
                      <a:r>
                        <a:rPr lang="en-US" sz="1800">
                          <a:effectLst/>
                        </a:rPr>
                        <a:t>In a tabulated version, all the entries must be filled one by one.</a:t>
                      </a:r>
                    </a:p>
                  </a:txBody>
                  <a:tcPr marL="22890" marR="22890" marT="22890" marB="22890" anchor="ctr"/>
                </a:tc>
                <a:tc>
                  <a:txBody>
                    <a:bodyPr/>
                    <a:lstStyle/>
                    <a:p>
                      <a:r>
                        <a:rPr lang="en-US" sz="1800" dirty="0">
                          <a:effectLst/>
                        </a:rPr>
                        <a:t>In a </a:t>
                      </a:r>
                      <a:r>
                        <a:rPr lang="en-US" sz="1800" dirty="0" err="1">
                          <a:effectLst/>
                        </a:rPr>
                        <a:t>memoized</a:t>
                      </a:r>
                      <a:r>
                        <a:rPr lang="en-US" sz="1800" dirty="0">
                          <a:effectLst/>
                        </a:rPr>
                        <a:t> version, entries in the table are filled on demand.</a:t>
                      </a:r>
                    </a:p>
                  </a:txBody>
                  <a:tcPr marL="22890" marR="22890" marT="22890" marB="22890" anchor="ctr"/>
                </a:tc>
                <a:extLst>
                  <a:ext uri="{0D108BD9-81ED-4DB2-BD59-A6C34878D82A}">
                    <a16:rowId xmlns:a16="http://schemas.microsoft.com/office/drawing/2014/main" val="3374118335"/>
                  </a:ext>
                </a:extLst>
              </a:tr>
            </a:tbl>
          </a:graphicData>
        </a:graphic>
      </p:graphicFrame>
    </p:spTree>
    <p:extLst>
      <p:ext uri="{BB962C8B-B14F-4D97-AF65-F5344CB8AC3E}">
        <p14:creationId xmlns:p14="http://schemas.microsoft.com/office/powerpoint/2010/main" val="2524217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2F6AE347-E9D0-6D77-D195-16DCCEF74B6D}"/>
              </a:ext>
            </a:extLst>
          </p:cNvPr>
          <p:cNvGraphicFramePr>
            <a:graphicFrameLocks noGrp="1"/>
          </p:cNvGraphicFramePr>
          <p:nvPr>
            <p:extLst>
              <p:ext uri="{D42A27DB-BD31-4B8C-83A1-F6EECF244321}">
                <p14:modId xmlns:p14="http://schemas.microsoft.com/office/powerpoint/2010/main" val="263489733"/>
              </p:ext>
            </p:extLst>
          </p:nvPr>
        </p:nvGraphicFramePr>
        <p:xfrm>
          <a:off x="162017" y="865281"/>
          <a:ext cx="10189230" cy="5694132"/>
        </p:xfrm>
        <a:graphic>
          <a:graphicData uri="http://schemas.openxmlformats.org/drawingml/2006/table">
            <a:tbl>
              <a:tblPr>
                <a:tableStyleId>{5DA37D80-6434-44D0-A028-1B22A696006F}</a:tableStyleId>
              </a:tblPr>
              <a:tblGrid>
                <a:gridCol w="1397842">
                  <a:extLst>
                    <a:ext uri="{9D8B030D-6E8A-4147-A177-3AD203B41FA5}">
                      <a16:colId xmlns:a16="http://schemas.microsoft.com/office/drawing/2014/main" val="2066747189"/>
                    </a:ext>
                  </a:extLst>
                </a:gridCol>
                <a:gridCol w="4046050">
                  <a:extLst>
                    <a:ext uri="{9D8B030D-6E8A-4147-A177-3AD203B41FA5}">
                      <a16:colId xmlns:a16="http://schemas.microsoft.com/office/drawing/2014/main" val="760166563"/>
                    </a:ext>
                  </a:extLst>
                </a:gridCol>
                <a:gridCol w="4745338">
                  <a:extLst>
                    <a:ext uri="{9D8B030D-6E8A-4147-A177-3AD203B41FA5}">
                      <a16:colId xmlns:a16="http://schemas.microsoft.com/office/drawing/2014/main" val="2335257759"/>
                    </a:ext>
                  </a:extLst>
                </a:gridCol>
              </a:tblGrid>
              <a:tr h="198545">
                <a:tc>
                  <a:txBody>
                    <a:bodyPr/>
                    <a:lstStyle/>
                    <a:p>
                      <a:pPr algn="ctr" fontAlgn="ctr"/>
                      <a:r>
                        <a:rPr lang="en-IN" sz="1600" b="1" u="none" strike="noStrike" dirty="0">
                          <a:effectLst/>
                        </a:rPr>
                        <a:t>Aspect</a:t>
                      </a:r>
                      <a:endParaRPr lang="en-IN" sz="1600" b="1" i="0" u="none" strike="noStrike" dirty="0">
                        <a:solidFill>
                          <a:srgbClr val="000000"/>
                        </a:solidFill>
                        <a:effectLst/>
                        <a:latin typeface="Calibri" panose="020F0502020204030204" pitchFamily="34" charset="0"/>
                      </a:endParaRPr>
                    </a:p>
                  </a:txBody>
                  <a:tcPr marL="4090" marR="4090" marT="4090" marB="0" anchor="ctr"/>
                </a:tc>
                <a:tc>
                  <a:txBody>
                    <a:bodyPr/>
                    <a:lstStyle/>
                    <a:p>
                      <a:pPr algn="ctr" fontAlgn="ctr"/>
                      <a:r>
                        <a:rPr lang="en-IN" sz="1600" b="1" u="none" strike="noStrike" dirty="0" err="1">
                          <a:effectLst/>
                        </a:rPr>
                        <a:t>Memoization</a:t>
                      </a:r>
                      <a:r>
                        <a:rPr lang="en-IN" sz="1600" b="1" u="none" strike="noStrike" dirty="0">
                          <a:effectLst/>
                        </a:rPr>
                        <a:t> (Top-Down)</a:t>
                      </a:r>
                      <a:endParaRPr lang="en-IN" sz="1600" b="1" i="0" u="none" strike="noStrike" dirty="0">
                        <a:solidFill>
                          <a:srgbClr val="000000"/>
                        </a:solidFill>
                        <a:effectLst/>
                        <a:latin typeface="Calibri" panose="020F0502020204030204" pitchFamily="34" charset="0"/>
                      </a:endParaRPr>
                    </a:p>
                  </a:txBody>
                  <a:tcPr marL="4090" marR="4090" marT="4090" marB="0" anchor="ctr"/>
                </a:tc>
                <a:tc>
                  <a:txBody>
                    <a:bodyPr/>
                    <a:lstStyle/>
                    <a:p>
                      <a:pPr algn="ctr" fontAlgn="ctr"/>
                      <a:r>
                        <a:rPr lang="en-IN" sz="1600" b="1" u="none" strike="noStrike" dirty="0">
                          <a:effectLst/>
                        </a:rPr>
                        <a:t>Tabulation (Bottom-Up)</a:t>
                      </a:r>
                      <a:endParaRPr lang="en-IN" sz="1600" b="1" i="0" u="none" strike="noStrike" dirty="0">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2116218424"/>
                  </a:ext>
                </a:extLst>
              </a:tr>
              <a:tr h="397089">
                <a:tc>
                  <a:txBody>
                    <a:bodyPr/>
                    <a:lstStyle/>
                    <a:p>
                      <a:pPr algn="l" fontAlgn="ctr"/>
                      <a:r>
                        <a:rPr lang="en-IN" sz="1600" u="none" strike="noStrike">
                          <a:effectLst/>
                        </a:rPr>
                        <a:t>Approach</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IN" sz="1600" u="none" strike="noStrike">
                          <a:effectLst/>
                        </a:rPr>
                        <a:t>Recursive, top-down approach.</a:t>
                      </a:r>
                      <a:endParaRPr lang="en-IN"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IN" sz="1600" u="none" strike="noStrike">
                          <a:effectLst/>
                        </a:rPr>
                        <a:t>Iterative, bottom-up approach.</a:t>
                      </a:r>
                      <a:endParaRPr lang="en-IN"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3642839608"/>
                  </a:ext>
                </a:extLst>
              </a:tr>
              <a:tr h="198545">
                <a:tc>
                  <a:txBody>
                    <a:bodyPr/>
                    <a:lstStyle/>
                    <a:p>
                      <a:pPr algn="l" fontAlgn="ctr"/>
                      <a:r>
                        <a:rPr lang="en-IN" sz="1600" u="none" strike="noStrike">
                          <a:effectLst/>
                        </a:rPr>
                        <a:t>Recursion</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IN" sz="1600" u="none" strike="noStrike">
                          <a:effectLst/>
                        </a:rPr>
                        <a:t>Uses recursion.</a:t>
                      </a:r>
                      <a:endParaRPr lang="en-IN"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Does not use recursion, relies on iteration.</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327199872"/>
                  </a:ext>
                </a:extLst>
              </a:tr>
              <a:tr h="992723">
                <a:tc>
                  <a:txBody>
                    <a:bodyPr/>
                    <a:lstStyle/>
                    <a:p>
                      <a:pPr algn="l" fontAlgn="ctr"/>
                      <a:r>
                        <a:rPr lang="en-IN" sz="1600" u="none" strike="noStrike">
                          <a:effectLst/>
                        </a:rPr>
                        <a:t>Storage of Results</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Results are stored in a cache (often an array or hash map). Only the subproblems encountered are stored.</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Uses a table (array) to store results of all subproblems.</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1028388590"/>
                  </a:ext>
                </a:extLst>
              </a:tr>
              <a:tr h="397089">
                <a:tc>
                  <a:txBody>
                    <a:bodyPr/>
                    <a:lstStyle/>
                    <a:p>
                      <a:pPr algn="l" fontAlgn="ctr"/>
                      <a:r>
                        <a:rPr lang="en-IN" sz="1600" u="none" strike="noStrike">
                          <a:effectLst/>
                        </a:rPr>
                        <a:t>Order of Solving</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Larger problem is broken down into smaller ones.</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Starts solving the smallest subproblems and builds up.</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119539725"/>
                  </a:ext>
                </a:extLst>
              </a:tr>
              <a:tr h="595634">
                <a:tc>
                  <a:txBody>
                    <a:bodyPr/>
                    <a:lstStyle/>
                    <a:p>
                      <a:pPr algn="l" fontAlgn="ctr"/>
                      <a:r>
                        <a:rPr lang="en-IN" sz="1600" u="none" strike="noStrike">
                          <a:effectLst/>
                        </a:rPr>
                        <a:t>Efficiency</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Caches only the necessary subproblems, may use less memory.</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May require more memory, as it solves all subproblems.</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1274549016"/>
                  </a:ext>
                </a:extLst>
              </a:tr>
              <a:tr h="794178">
                <a:tc>
                  <a:txBody>
                    <a:bodyPr/>
                    <a:lstStyle/>
                    <a:p>
                      <a:pPr algn="l" fontAlgn="ctr"/>
                      <a:r>
                        <a:rPr lang="en-IN" sz="1600" u="none" strike="noStrike">
                          <a:effectLst/>
                        </a:rPr>
                        <a:t>Stack Overflow Risk</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Recursion can cause stack overflow if not managed properly (e.g., deep recursion).</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No risk of stack overflow since it uses iteration.</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1356438031"/>
                  </a:ext>
                </a:extLst>
              </a:tr>
              <a:tr h="595634">
                <a:tc>
                  <a:txBody>
                    <a:bodyPr/>
                    <a:lstStyle/>
                    <a:p>
                      <a:pPr algn="l" fontAlgn="ctr"/>
                      <a:r>
                        <a:rPr lang="en-IN" sz="1600" u="none" strike="noStrike">
                          <a:effectLst/>
                        </a:rPr>
                        <a:t>Ease of Implementation</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Easier for problems that naturally fit a recursive pattern.</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IN" sz="1600" u="none" strike="noStrike">
                          <a:effectLst/>
                        </a:rPr>
                        <a:t>More efficient but requires explicit table management.</a:t>
                      </a:r>
                      <a:endParaRPr lang="en-IN"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682684045"/>
                  </a:ext>
                </a:extLst>
              </a:tr>
              <a:tr h="595634">
                <a:tc>
                  <a:txBody>
                    <a:bodyPr/>
                    <a:lstStyle/>
                    <a:p>
                      <a:pPr algn="l" fontAlgn="ctr"/>
                      <a:r>
                        <a:rPr lang="en-IN" sz="1600" u="none" strike="noStrike">
                          <a:effectLst/>
                        </a:rPr>
                        <a:t>Time Complexity</a:t>
                      </a:r>
                      <a:endParaRPr lang="en-IN" sz="1600" b="1"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Same time complexity as tabulation (both reduce redundant calculations).</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Same time complexity as memoization.</a:t>
                      </a:r>
                      <a:endParaRPr lang="en-US" sz="1600" b="0" i="0" u="none" strike="noStrike">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3419354086"/>
                  </a:ext>
                </a:extLst>
              </a:tr>
              <a:tr h="595634">
                <a:tc>
                  <a:txBody>
                    <a:bodyPr/>
                    <a:lstStyle/>
                    <a:p>
                      <a:pPr algn="l" fontAlgn="ctr"/>
                      <a:r>
                        <a:rPr lang="en-IN" sz="1600" u="none" strike="noStrike" dirty="0">
                          <a:effectLst/>
                        </a:rPr>
                        <a:t>Space Complexity</a:t>
                      </a:r>
                      <a:endParaRPr lang="en-IN" sz="1600" b="1" i="0" u="none" strike="noStrike" dirty="0">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a:effectLst/>
                        </a:rPr>
                        <a:t>Space complexity depends on the recursion stack and cache size.</a:t>
                      </a:r>
                      <a:endParaRPr lang="en-US" sz="1600" b="0" i="0" u="none" strike="noStrike">
                        <a:solidFill>
                          <a:srgbClr val="000000"/>
                        </a:solidFill>
                        <a:effectLst/>
                        <a:latin typeface="Calibri" panose="020F0502020204030204" pitchFamily="34" charset="0"/>
                      </a:endParaRPr>
                    </a:p>
                  </a:txBody>
                  <a:tcPr marL="4090" marR="4090" marT="4090" marB="0" anchor="ctr"/>
                </a:tc>
                <a:tc>
                  <a:txBody>
                    <a:bodyPr/>
                    <a:lstStyle/>
                    <a:p>
                      <a:pPr algn="l" fontAlgn="ctr"/>
                      <a:r>
                        <a:rPr lang="en-US" sz="1600" u="none" strike="noStrike" dirty="0">
                          <a:effectLst/>
                        </a:rPr>
                        <a:t>Space complexity depends on table size.</a:t>
                      </a:r>
                      <a:endParaRPr lang="en-US" sz="1600" b="0" i="0" u="none" strike="noStrike" dirty="0">
                        <a:solidFill>
                          <a:srgbClr val="000000"/>
                        </a:solidFill>
                        <a:effectLst/>
                        <a:latin typeface="Calibri" panose="020F0502020204030204" pitchFamily="34" charset="0"/>
                      </a:endParaRPr>
                    </a:p>
                  </a:txBody>
                  <a:tcPr marL="4090" marR="4090" marT="4090" marB="0" anchor="ctr"/>
                </a:tc>
                <a:extLst>
                  <a:ext uri="{0D108BD9-81ED-4DB2-BD59-A6C34878D82A}">
                    <a16:rowId xmlns:a16="http://schemas.microsoft.com/office/drawing/2014/main" val="958450450"/>
                  </a:ext>
                </a:extLst>
              </a:tr>
            </a:tbl>
          </a:graphicData>
        </a:graphic>
      </p:graphicFrame>
    </p:spTree>
    <p:extLst>
      <p:ext uri="{BB962C8B-B14F-4D97-AF65-F5344CB8AC3E}">
        <p14:creationId xmlns:p14="http://schemas.microsoft.com/office/powerpoint/2010/main" val="6259382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3190-158C-19C7-5A7A-125A9D84956C}"/>
              </a:ext>
            </a:extLst>
          </p:cNvPr>
          <p:cNvSpPr>
            <a:spLocks noGrp="1"/>
          </p:cNvSpPr>
          <p:nvPr>
            <p:ph type="title"/>
          </p:nvPr>
        </p:nvSpPr>
        <p:spPr/>
        <p:txBody>
          <a:bodyPr/>
          <a:lstStyle/>
          <a:p>
            <a:r>
              <a:rPr lang="en-US" dirty="0"/>
              <a:t>When to Use </a:t>
            </a:r>
            <a:r>
              <a:rPr lang="en-US" dirty="0" err="1"/>
              <a:t>Memoization</a:t>
            </a:r>
            <a:r>
              <a:rPr lang="en-US" dirty="0"/>
              <a:t> vs Tabulation</a:t>
            </a:r>
            <a:endParaRPr lang="en-IN" dirty="0"/>
          </a:p>
        </p:txBody>
      </p:sp>
      <p:sp>
        <p:nvSpPr>
          <p:cNvPr id="3" name="Content Placeholder 2">
            <a:extLst>
              <a:ext uri="{FF2B5EF4-FFF2-40B4-BE49-F238E27FC236}">
                <a16:creationId xmlns:a16="http://schemas.microsoft.com/office/drawing/2014/main" id="{51DAE1C7-2762-603F-DBAC-6C76B489731C}"/>
              </a:ext>
            </a:extLst>
          </p:cNvPr>
          <p:cNvSpPr>
            <a:spLocks noGrp="1"/>
          </p:cNvSpPr>
          <p:nvPr>
            <p:ph idx="1"/>
          </p:nvPr>
        </p:nvSpPr>
        <p:spPr/>
        <p:txBody>
          <a:bodyPr>
            <a:normAutofit fontScale="77500" lnSpcReduction="20000"/>
          </a:bodyPr>
          <a:lstStyle/>
          <a:p>
            <a:r>
              <a:rPr lang="en-US" b="1" dirty="0" err="1"/>
              <a:t>Memoization</a:t>
            </a:r>
            <a:r>
              <a:rPr lang="en-US" dirty="0"/>
              <a:t>:</a:t>
            </a:r>
          </a:p>
          <a:p>
            <a:r>
              <a:rPr lang="en-US" dirty="0"/>
              <a:t>Use when a problem naturally fits into a recursive solution (e.g., problems like Fibonacci, tree traversal).</a:t>
            </a:r>
          </a:p>
          <a:p>
            <a:r>
              <a:rPr lang="en-US" dirty="0"/>
              <a:t>Useful when you want to solve the problem only for specific subproblems rather than for all subproblems.</a:t>
            </a:r>
          </a:p>
          <a:p>
            <a:r>
              <a:rPr lang="en-US" dirty="0"/>
              <a:t>More intuitive when the problem is naturally recursive, but it may risk stack overflow for very deep recursion.</a:t>
            </a:r>
          </a:p>
          <a:p>
            <a:endParaRPr lang="en-US" dirty="0"/>
          </a:p>
          <a:p>
            <a:r>
              <a:rPr lang="en-US" b="1" dirty="0"/>
              <a:t>Tabulation</a:t>
            </a:r>
            <a:r>
              <a:rPr lang="en-US" dirty="0"/>
              <a:t>:</a:t>
            </a:r>
          </a:p>
          <a:p>
            <a:r>
              <a:rPr lang="en-US" dirty="0"/>
              <a:t>Use when you want to avoid recursion (e.g., when concerned about stack overflow).</a:t>
            </a:r>
          </a:p>
          <a:p>
            <a:r>
              <a:rPr lang="en-US" dirty="0"/>
              <a:t>Useful when all subproblems need to be solved anyway, and a systematic bottom-up solution can be more efficient.</a:t>
            </a:r>
          </a:p>
          <a:p>
            <a:r>
              <a:rPr lang="en-US" dirty="0"/>
              <a:t>Efficient for problems where iterating from small to large subproblems is straightforward (e.g., dynamic programming problems involving arrays).</a:t>
            </a:r>
            <a:endParaRPr lang="en-IN" dirty="0"/>
          </a:p>
        </p:txBody>
      </p:sp>
    </p:spTree>
    <p:extLst>
      <p:ext uri="{BB962C8B-B14F-4D97-AF65-F5344CB8AC3E}">
        <p14:creationId xmlns:p14="http://schemas.microsoft.com/office/powerpoint/2010/main" val="1385990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389E-6C6C-9C25-476F-6CC78767A407}"/>
              </a:ext>
            </a:extLst>
          </p:cNvPr>
          <p:cNvSpPr>
            <a:spLocks noGrp="1"/>
          </p:cNvSpPr>
          <p:nvPr>
            <p:ph type="title"/>
          </p:nvPr>
        </p:nvSpPr>
        <p:spPr/>
        <p:txBody>
          <a:bodyPr/>
          <a:lstStyle/>
          <a:p>
            <a:r>
              <a:rPr lang="en-IN" dirty="0" err="1"/>
              <a:t>Memoization</a:t>
            </a:r>
            <a:r>
              <a:rPr lang="en-IN" dirty="0"/>
              <a:t> (Top-Down Approach)</a:t>
            </a:r>
          </a:p>
        </p:txBody>
      </p:sp>
      <p:sp>
        <p:nvSpPr>
          <p:cNvPr id="3" name="Content Placeholder 2">
            <a:extLst>
              <a:ext uri="{FF2B5EF4-FFF2-40B4-BE49-F238E27FC236}">
                <a16:creationId xmlns:a16="http://schemas.microsoft.com/office/drawing/2014/main" id="{EE0F7B7C-AFBF-2CDC-03F8-77933463491E}"/>
              </a:ext>
            </a:extLst>
          </p:cNvPr>
          <p:cNvSpPr>
            <a:spLocks noGrp="1"/>
          </p:cNvSpPr>
          <p:nvPr>
            <p:ph idx="1"/>
          </p:nvPr>
        </p:nvSpPr>
        <p:spPr>
          <a:xfrm>
            <a:off x="286872" y="2052918"/>
            <a:ext cx="3759200" cy="4195481"/>
          </a:xfrm>
        </p:spPr>
        <p:txBody>
          <a:bodyPr/>
          <a:lstStyle/>
          <a:p>
            <a:pPr algn="just"/>
            <a:r>
              <a:rPr lang="en-US" dirty="0"/>
              <a:t>Explanation:</a:t>
            </a:r>
          </a:p>
          <a:p>
            <a:pPr algn="just"/>
            <a:r>
              <a:rPr lang="en-US" dirty="0"/>
              <a:t>The function recursively calculates Fibonacci numbers.</a:t>
            </a:r>
          </a:p>
          <a:p>
            <a:pPr algn="just"/>
            <a:r>
              <a:rPr lang="en-US" dirty="0"/>
              <a:t>If a result for n is already computed, it's retrieved from memo, saving computation time.</a:t>
            </a:r>
            <a:endParaRPr lang="en-IN" dirty="0"/>
          </a:p>
        </p:txBody>
      </p:sp>
      <p:pic>
        <p:nvPicPr>
          <p:cNvPr id="5" name="Picture 4">
            <a:extLst>
              <a:ext uri="{FF2B5EF4-FFF2-40B4-BE49-F238E27FC236}">
                <a16:creationId xmlns:a16="http://schemas.microsoft.com/office/drawing/2014/main" id="{7E06132B-C415-9B00-027F-C7DCC719BB23}"/>
              </a:ext>
            </a:extLst>
          </p:cNvPr>
          <p:cNvPicPr>
            <a:picLocks noChangeAspect="1"/>
          </p:cNvPicPr>
          <p:nvPr/>
        </p:nvPicPr>
        <p:blipFill>
          <a:blip r:embed="rId2"/>
          <a:stretch>
            <a:fillRect/>
          </a:stretch>
        </p:blipFill>
        <p:spPr>
          <a:xfrm>
            <a:off x="4422588" y="2052918"/>
            <a:ext cx="7601740" cy="4407647"/>
          </a:xfrm>
          <a:prstGeom prst="rect">
            <a:avLst/>
          </a:prstGeom>
        </p:spPr>
      </p:pic>
    </p:spTree>
    <p:extLst>
      <p:ext uri="{BB962C8B-B14F-4D97-AF65-F5344CB8AC3E}">
        <p14:creationId xmlns:p14="http://schemas.microsoft.com/office/powerpoint/2010/main" val="1075331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0B8A-5EE3-68A1-5EE5-6517F61A57A0}"/>
              </a:ext>
            </a:extLst>
          </p:cNvPr>
          <p:cNvSpPr>
            <a:spLocks noGrp="1"/>
          </p:cNvSpPr>
          <p:nvPr>
            <p:ph type="title"/>
          </p:nvPr>
        </p:nvSpPr>
        <p:spPr/>
        <p:txBody>
          <a:bodyPr/>
          <a:lstStyle/>
          <a:p>
            <a:r>
              <a:rPr lang="en-IN" dirty="0"/>
              <a:t>Tabulation (Bottom-Up Approach)</a:t>
            </a:r>
          </a:p>
        </p:txBody>
      </p:sp>
      <p:sp>
        <p:nvSpPr>
          <p:cNvPr id="3" name="Content Placeholder 2">
            <a:extLst>
              <a:ext uri="{FF2B5EF4-FFF2-40B4-BE49-F238E27FC236}">
                <a16:creationId xmlns:a16="http://schemas.microsoft.com/office/drawing/2014/main" id="{4FCB01B4-4E38-38B1-BB27-37981ED72764}"/>
              </a:ext>
            </a:extLst>
          </p:cNvPr>
          <p:cNvSpPr>
            <a:spLocks noGrp="1"/>
          </p:cNvSpPr>
          <p:nvPr>
            <p:ph idx="1"/>
          </p:nvPr>
        </p:nvSpPr>
        <p:spPr>
          <a:xfrm>
            <a:off x="376518" y="2055906"/>
            <a:ext cx="4775201" cy="4192493"/>
          </a:xfrm>
        </p:spPr>
        <p:txBody>
          <a:bodyPr/>
          <a:lstStyle/>
          <a:p>
            <a:pPr algn="just"/>
            <a:r>
              <a:rPr lang="en-US" dirty="0"/>
              <a:t>We use an </a:t>
            </a:r>
            <a:r>
              <a:rPr lang="en-US" b="1" dirty="0"/>
              <a:t>iterative</a:t>
            </a:r>
            <a:r>
              <a:rPr lang="en-US" dirty="0"/>
              <a:t> approach to calculate Fibonacci numbers. We start from the smallest subproblems and build up to the solution.</a:t>
            </a:r>
          </a:p>
          <a:p>
            <a:pPr lvl="1" algn="just"/>
            <a:r>
              <a:rPr lang="en-US" dirty="0"/>
              <a:t>We create a list fib to store Fibonacci numbers.</a:t>
            </a:r>
          </a:p>
          <a:p>
            <a:pPr lvl="1" algn="just"/>
            <a:r>
              <a:rPr lang="en-US" dirty="0"/>
              <a:t>Starting from the base cases (Fib(0) and Fib(1)), we iteratively calculate each Fibonacci number up to n.</a:t>
            </a:r>
            <a:endParaRPr lang="en-IN" dirty="0"/>
          </a:p>
        </p:txBody>
      </p:sp>
      <p:pic>
        <p:nvPicPr>
          <p:cNvPr id="5" name="Picture 4">
            <a:extLst>
              <a:ext uri="{FF2B5EF4-FFF2-40B4-BE49-F238E27FC236}">
                <a16:creationId xmlns:a16="http://schemas.microsoft.com/office/drawing/2014/main" id="{1E9E0732-7D39-278B-0318-1E6CB3AAC3B2}"/>
              </a:ext>
            </a:extLst>
          </p:cNvPr>
          <p:cNvPicPr>
            <a:picLocks noChangeAspect="1"/>
          </p:cNvPicPr>
          <p:nvPr/>
        </p:nvPicPr>
        <p:blipFill>
          <a:blip r:embed="rId2"/>
          <a:stretch>
            <a:fillRect/>
          </a:stretch>
        </p:blipFill>
        <p:spPr>
          <a:xfrm>
            <a:off x="5420788" y="1667977"/>
            <a:ext cx="6624267" cy="5004752"/>
          </a:xfrm>
          <a:prstGeom prst="rect">
            <a:avLst/>
          </a:prstGeom>
        </p:spPr>
      </p:pic>
    </p:spTree>
    <p:extLst>
      <p:ext uri="{BB962C8B-B14F-4D97-AF65-F5344CB8AC3E}">
        <p14:creationId xmlns:p14="http://schemas.microsoft.com/office/powerpoint/2010/main" val="36164845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8788-7286-98DA-7302-D37D6975B9C3}"/>
              </a:ext>
            </a:extLst>
          </p:cNvPr>
          <p:cNvSpPr>
            <a:spLocks noGrp="1"/>
          </p:cNvSpPr>
          <p:nvPr>
            <p:ph type="title"/>
          </p:nvPr>
        </p:nvSpPr>
        <p:spPr/>
        <p:txBody>
          <a:bodyPr/>
          <a:lstStyle/>
          <a:p>
            <a:r>
              <a:rPr lang="en-IN" sz="3600" dirty="0"/>
              <a:t>4.5 Property in Dynamic Programming</a:t>
            </a:r>
          </a:p>
        </p:txBody>
      </p:sp>
      <p:sp>
        <p:nvSpPr>
          <p:cNvPr id="3" name="Content Placeholder 2">
            <a:extLst>
              <a:ext uri="{FF2B5EF4-FFF2-40B4-BE49-F238E27FC236}">
                <a16:creationId xmlns:a16="http://schemas.microsoft.com/office/drawing/2014/main" id="{A4EADE97-FB30-F615-48DD-0AC86C8239A6}"/>
              </a:ext>
            </a:extLst>
          </p:cNvPr>
          <p:cNvSpPr>
            <a:spLocks noGrp="1"/>
          </p:cNvSpPr>
          <p:nvPr>
            <p:ph idx="1"/>
          </p:nvPr>
        </p:nvSpPr>
        <p:spPr>
          <a:xfrm>
            <a:off x="1103312" y="2052919"/>
            <a:ext cx="8946541" cy="1778000"/>
          </a:xfrm>
        </p:spPr>
        <p:txBody>
          <a:bodyPr/>
          <a:lstStyle/>
          <a:p>
            <a:r>
              <a:rPr lang="en-US" dirty="0"/>
              <a:t>The following are the two main properties of a problem that suggest that the given problem can be solved using Dynamic programming: </a:t>
            </a:r>
          </a:p>
          <a:p>
            <a:r>
              <a:rPr lang="en-US" dirty="0"/>
              <a:t>1) Overlapping Subproblems </a:t>
            </a:r>
          </a:p>
          <a:p>
            <a:r>
              <a:rPr lang="en-US" dirty="0"/>
              <a:t>2) Optimal Substructure</a:t>
            </a:r>
            <a:endParaRPr lang="en-IN" dirty="0"/>
          </a:p>
        </p:txBody>
      </p:sp>
    </p:spTree>
    <p:extLst>
      <p:ext uri="{BB962C8B-B14F-4D97-AF65-F5344CB8AC3E}">
        <p14:creationId xmlns:p14="http://schemas.microsoft.com/office/powerpoint/2010/main" val="672323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6845903-188F-F063-641C-658A8AEEE4E0}"/>
              </a:ext>
            </a:extLst>
          </p:cNvPr>
          <p:cNvGraphicFramePr>
            <a:graphicFrameLocks noGrp="1"/>
          </p:cNvGraphicFramePr>
          <p:nvPr>
            <p:extLst>
              <p:ext uri="{D42A27DB-BD31-4B8C-83A1-F6EECF244321}">
                <p14:modId xmlns:p14="http://schemas.microsoft.com/office/powerpoint/2010/main" val="4102578257"/>
              </p:ext>
            </p:extLst>
          </p:nvPr>
        </p:nvGraphicFramePr>
        <p:xfrm>
          <a:off x="155387" y="71722"/>
          <a:ext cx="11719860" cy="6671501"/>
        </p:xfrm>
        <a:graphic>
          <a:graphicData uri="http://schemas.openxmlformats.org/drawingml/2006/table">
            <a:tbl>
              <a:tblPr firstRow="1" bandRow="1">
                <a:tableStyleId>{5C22544A-7EE6-4342-B048-85BDC9FD1C3A}</a:tableStyleId>
              </a:tblPr>
              <a:tblGrid>
                <a:gridCol w="1309866">
                  <a:extLst>
                    <a:ext uri="{9D8B030D-6E8A-4147-A177-3AD203B41FA5}">
                      <a16:colId xmlns:a16="http://schemas.microsoft.com/office/drawing/2014/main" val="2429166780"/>
                    </a:ext>
                  </a:extLst>
                </a:gridCol>
                <a:gridCol w="4747091">
                  <a:extLst>
                    <a:ext uri="{9D8B030D-6E8A-4147-A177-3AD203B41FA5}">
                      <a16:colId xmlns:a16="http://schemas.microsoft.com/office/drawing/2014/main" val="3967220032"/>
                    </a:ext>
                  </a:extLst>
                </a:gridCol>
                <a:gridCol w="5662903">
                  <a:extLst>
                    <a:ext uri="{9D8B030D-6E8A-4147-A177-3AD203B41FA5}">
                      <a16:colId xmlns:a16="http://schemas.microsoft.com/office/drawing/2014/main" val="2370953732"/>
                    </a:ext>
                  </a:extLst>
                </a:gridCol>
              </a:tblGrid>
              <a:tr h="545021">
                <a:tc>
                  <a:txBody>
                    <a:bodyPr/>
                    <a:lstStyle/>
                    <a:p>
                      <a:endParaRPr lang="en-IN" dirty="0"/>
                    </a:p>
                  </a:txBody>
                  <a:tcPr/>
                </a:tc>
                <a:tc>
                  <a:txBody>
                    <a:bodyPr/>
                    <a:lstStyle/>
                    <a:p>
                      <a:r>
                        <a:rPr lang="en-IN" dirty="0"/>
                        <a:t>1. Overlapping Subproblems</a:t>
                      </a:r>
                    </a:p>
                  </a:txBody>
                  <a:tcPr/>
                </a:tc>
                <a:tc>
                  <a:txBody>
                    <a:bodyPr/>
                    <a:lstStyle/>
                    <a:p>
                      <a:r>
                        <a:rPr lang="en-IN" dirty="0"/>
                        <a:t>2. Optimal Substructure</a:t>
                      </a:r>
                    </a:p>
                  </a:txBody>
                  <a:tcPr/>
                </a:tc>
                <a:extLst>
                  <a:ext uri="{0D108BD9-81ED-4DB2-BD59-A6C34878D82A}">
                    <a16:rowId xmlns:a16="http://schemas.microsoft.com/office/drawing/2014/main" val="2172836405"/>
                  </a:ext>
                </a:extLst>
              </a:tr>
              <a:tr h="545021">
                <a:tc>
                  <a:txBody>
                    <a:bodyPr/>
                    <a:lstStyle/>
                    <a:p>
                      <a:r>
                        <a:rPr lang="en-IN" dirty="0"/>
                        <a:t>Concept</a:t>
                      </a:r>
                    </a:p>
                  </a:txBody>
                  <a:tcPr/>
                </a:tc>
                <a:tc>
                  <a:txBody>
                    <a:bodyPr/>
                    <a:lstStyle/>
                    <a:p>
                      <a:r>
                        <a:rPr lang="en-US" dirty="0"/>
                        <a:t>It occurs when a problem can be broken down into smaller subproblems, and these subproblems are </a:t>
                      </a:r>
                      <a:r>
                        <a:rPr lang="en-US" b="1" dirty="0"/>
                        <a:t>reused multiple times</a:t>
                      </a:r>
                      <a:r>
                        <a:rPr lang="en-US" dirty="0"/>
                        <a:t>. </a:t>
                      </a:r>
                    </a:p>
                    <a:p>
                      <a:r>
                        <a:rPr lang="en-US" dirty="0"/>
                        <a:t>This property is fundamental to </a:t>
                      </a:r>
                      <a:r>
                        <a:rPr lang="en-US" b="1" dirty="0"/>
                        <a:t>DP</a:t>
                      </a:r>
                      <a:r>
                        <a:rPr lang="en-US" dirty="0"/>
                        <a:t> because we can store the results of these repeated subproblems to avoid redundant calculations.</a:t>
                      </a:r>
                      <a:endParaRPr lang="en-IN" dirty="0"/>
                    </a:p>
                  </a:txBody>
                  <a:tcPr/>
                </a:tc>
                <a:tc>
                  <a:txBody>
                    <a:bodyPr/>
                    <a:lstStyle/>
                    <a:p>
                      <a:r>
                        <a:rPr lang="en-US" dirty="0"/>
                        <a:t>A problem exhibits </a:t>
                      </a:r>
                      <a:r>
                        <a:rPr lang="en-US" b="1" dirty="0"/>
                        <a:t>Optimal Substructure</a:t>
                      </a:r>
                      <a:r>
                        <a:rPr lang="en-US" dirty="0"/>
                        <a:t> if the </a:t>
                      </a:r>
                      <a:r>
                        <a:rPr lang="en-US" b="1" dirty="0"/>
                        <a:t>optimal solution</a:t>
                      </a:r>
                      <a:r>
                        <a:rPr lang="en-US" dirty="0"/>
                        <a:t> to the problem can be constructed from the </a:t>
                      </a:r>
                      <a:r>
                        <a:rPr lang="en-US" b="1" dirty="0"/>
                        <a:t>optimal solutions to its subproblems</a:t>
                      </a:r>
                      <a:r>
                        <a:rPr lang="en-US" dirty="0"/>
                        <a:t>. </a:t>
                      </a:r>
                    </a:p>
                    <a:p>
                      <a:r>
                        <a:rPr lang="en-US" dirty="0"/>
                        <a:t>This means that solving each subproblem optimally leads to the optimal solution for the overall problem.</a:t>
                      </a:r>
                      <a:endParaRPr lang="en-IN" dirty="0"/>
                    </a:p>
                  </a:txBody>
                  <a:tcPr/>
                </a:tc>
                <a:extLst>
                  <a:ext uri="{0D108BD9-81ED-4DB2-BD59-A6C34878D82A}">
                    <a16:rowId xmlns:a16="http://schemas.microsoft.com/office/drawing/2014/main" val="1425854801"/>
                  </a:ext>
                </a:extLst>
              </a:tr>
              <a:tr h="545021">
                <a:tc>
                  <a:txBody>
                    <a:bodyPr/>
                    <a:lstStyle/>
                    <a:p>
                      <a:r>
                        <a:rPr lang="en-IN" dirty="0"/>
                        <a:t>Example</a:t>
                      </a:r>
                    </a:p>
                  </a:txBody>
                  <a:tcPr/>
                </a:tc>
                <a:tc>
                  <a:txBody>
                    <a:bodyPr/>
                    <a:lstStyle/>
                    <a:p>
                      <a:r>
                        <a:rPr lang="en-IN" dirty="0"/>
                        <a:t>Fibonacci Sequence:</a:t>
                      </a:r>
                      <a:br>
                        <a:rPr lang="en-IN" dirty="0"/>
                      </a:br>
                      <a:r>
                        <a:rPr lang="pt-BR" dirty="0"/>
                        <a:t>Fib(n) = Fib(n-1) + Fib(n-2)</a:t>
                      </a:r>
                      <a:endParaRPr lang="en-IN" dirty="0"/>
                    </a:p>
                  </a:txBody>
                  <a:tcPr/>
                </a:tc>
                <a:tc>
                  <a:txBody>
                    <a:bodyPr/>
                    <a:lstStyle/>
                    <a:p>
                      <a:r>
                        <a:rPr lang="en-IN" dirty="0"/>
                        <a:t>Shortest Path Problem”</a:t>
                      </a:r>
                      <a:br>
                        <a:rPr lang="en-IN" dirty="0"/>
                      </a:br>
                      <a:r>
                        <a:rPr lang="en-US" dirty="0"/>
                        <a:t>Shortest(A, C) = Shortest(A, B) + Shortest(B, C)</a:t>
                      </a:r>
                      <a:endParaRPr lang="en-IN" dirty="0"/>
                    </a:p>
                  </a:txBody>
                  <a:tcPr/>
                </a:tc>
                <a:extLst>
                  <a:ext uri="{0D108BD9-81ED-4DB2-BD59-A6C34878D82A}">
                    <a16:rowId xmlns:a16="http://schemas.microsoft.com/office/drawing/2014/main" val="587621063"/>
                  </a:ext>
                </a:extLst>
              </a:tr>
              <a:tr h="545021">
                <a:tc>
                  <a:txBody>
                    <a:bodyPr/>
                    <a:lstStyle/>
                    <a:p>
                      <a:r>
                        <a:rPr lang="en-IN" dirty="0"/>
                        <a:t>DP way:</a:t>
                      </a:r>
                    </a:p>
                  </a:txBody>
                  <a:tcPr/>
                </a:tc>
                <a:tc>
                  <a:txBody>
                    <a:bodyPr/>
                    <a:lstStyle/>
                    <a:p>
                      <a:r>
                        <a:rPr lang="en-US" b="1" dirty="0" err="1"/>
                        <a:t>Memoization</a:t>
                      </a:r>
                      <a:r>
                        <a:rPr lang="en-US" b="1" dirty="0"/>
                        <a:t> &amp; Tabulation</a:t>
                      </a:r>
                      <a:endParaRPr lang="en-IN" dirty="0"/>
                    </a:p>
                  </a:txBody>
                  <a:tcPr/>
                </a:tc>
                <a:tc>
                  <a:txBody>
                    <a:bodyPr/>
                    <a:lstStyle/>
                    <a:p>
                      <a:r>
                        <a:rPr lang="en-US" dirty="0"/>
                        <a:t>DP takes advantage of this property by solving subproblems independently and combining their solutions to form the overall optimal solution.</a:t>
                      </a:r>
                    </a:p>
                    <a:p>
                      <a:r>
                        <a:rPr lang="en-US" dirty="0" err="1"/>
                        <a:t>Eg.</a:t>
                      </a:r>
                      <a:r>
                        <a:rPr lang="en-US" dirty="0"/>
                        <a:t> </a:t>
                      </a:r>
                      <a:r>
                        <a:rPr lang="en-US" b="1" dirty="0"/>
                        <a:t>Floyd-</a:t>
                      </a:r>
                      <a:r>
                        <a:rPr lang="en-US" b="1" dirty="0" err="1"/>
                        <a:t>Warshall</a:t>
                      </a:r>
                      <a:r>
                        <a:rPr lang="en-US" dirty="0"/>
                        <a:t> and </a:t>
                      </a:r>
                      <a:r>
                        <a:rPr lang="en-US" b="1" dirty="0"/>
                        <a:t>Dijkstra’s Algorithm</a:t>
                      </a:r>
                      <a:r>
                        <a:rPr lang="en-US" dirty="0"/>
                        <a:t> for shortest paths leverage the optimal substructure property.</a:t>
                      </a:r>
                    </a:p>
                  </a:txBody>
                  <a:tcPr/>
                </a:tc>
                <a:extLst>
                  <a:ext uri="{0D108BD9-81ED-4DB2-BD59-A6C34878D82A}">
                    <a16:rowId xmlns:a16="http://schemas.microsoft.com/office/drawing/2014/main" val="3184795956"/>
                  </a:ext>
                </a:extLst>
              </a:tr>
              <a:tr h="545021">
                <a:tc>
                  <a:txBody>
                    <a:bodyPr/>
                    <a:lstStyle/>
                    <a:p>
                      <a:r>
                        <a:rPr lang="en-IN" dirty="0"/>
                        <a:t>Summary</a:t>
                      </a:r>
                    </a:p>
                  </a:txBody>
                  <a:tcPr/>
                </a:tc>
                <a:tc>
                  <a:txBody>
                    <a:bodyPr/>
                    <a:lstStyle/>
                    <a:p>
                      <a:r>
                        <a:rPr lang="en-IN" dirty="0"/>
                        <a:t>It </a:t>
                      </a:r>
                      <a:r>
                        <a:rPr lang="en-US" dirty="0"/>
                        <a:t>means that the problem has subproblems that are solved multiple times. </a:t>
                      </a:r>
                    </a:p>
                    <a:p>
                      <a:r>
                        <a:rPr lang="en-US" dirty="0"/>
                        <a:t>DP stores their solutions to avoid redundant work.</a:t>
                      </a:r>
                      <a:endParaRPr lang="en-IN" dirty="0"/>
                    </a:p>
                  </a:txBody>
                  <a:tcPr/>
                </a:tc>
                <a:tc>
                  <a:txBody>
                    <a:bodyPr/>
                    <a:lstStyle/>
                    <a:p>
                      <a:r>
                        <a:rPr lang="en-US" dirty="0"/>
                        <a:t>It means that the overall optimal solution can be obtained by combining optimal solutions to its subproblems. </a:t>
                      </a:r>
                    </a:p>
                    <a:p>
                      <a:r>
                        <a:rPr lang="en-US" dirty="0"/>
                        <a:t>DP uses this property to build up the final solution.</a:t>
                      </a:r>
                    </a:p>
                  </a:txBody>
                  <a:tcPr/>
                </a:tc>
                <a:extLst>
                  <a:ext uri="{0D108BD9-81ED-4DB2-BD59-A6C34878D82A}">
                    <a16:rowId xmlns:a16="http://schemas.microsoft.com/office/drawing/2014/main" val="339351103"/>
                  </a:ext>
                </a:extLst>
              </a:tr>
            </a:tbl>
          </a:graphicData>
        </a:graphic>
      </p:graphicFrame>
    </p:spTree>
    <p:extLst>
      <p:ext uri="{BB962C8B-B14F-4D97-AF65-F5344CB8AC3E}">
        <p14:creationId xmlns:p14="http://schemas.microsoft.com/office/powerpoint/2010/main" val="3852407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AEF0-9D92-FEF9-347A-8E9BF4577A51}"/>
              </a:ext>
            </a:extLst>
          </p:cNvPr>
          <p:cNvSpPr>
            <a:spLocks noGrp="1"/>
          </p:cNvSpPr>
          <p:nvPr>
            <p:ph type="title"/>
          </p:nvPr>
        </p:nvSpPr>
        <p:spPr>
          <a:xfrm>
            <a:off x="646111" y="452718"/>
            <a:ext cx="9404723" cy="1202764"/>
          </a:xfrm>
        </p:spPr>
        <p:txBody>
          <a:bodyPr/>
          <a:lstStyle/>
          <a:p>
            <a:pPr algn="ctr"/>
            <a:r>
              <a:rPr lang="en-US" sz="2800" dirty="0"/>
              <a:t>4.6 </a:t>
            </a:r>
            <a:r>
              <a:rPr lang="en-IN" sz="2800" dirty="0"/>
              <a:t>Dynamic Programming Process and Techniques</a:t>
            </a:r>
          </a:p>
        </p:txBody>
      </p:sp>
      <p:sp>
        <p:nvSpPr>
          <p:cNvPr id="3" name="Content Placeholder 2">
            <a:extLst>
              <a:ext uri="{FF2B5EF4-FFF2-40B4-BE49-F238E27FC236}">
                <a16:creationId xmlns:a16="http://schemas.microsoft.com/office/drawing/2014/main" id="{8F3A44B1-6972-E7C9-EA7F-DF8FE590EB7D}"/>
              </a:ext>
            </a:extLst>
          </p:cNvPr>
          <p:cNvSpPr>
            <a:spLocks noGrp="1"/>
          </p:cNvSpPr>
          <p:nvPr>
            <p:ph idx="1"/>
          </p:nvPr>
        </p:nvSpPr>
        <p:spPr>
          <a:xfrm>
            <a:off x="212651" y="1416424"/>
            <a:ext cx="11525693" cy="4831975"/>
          </a:xfrm>
        </p:spPr>
        <p:txBody>
          <a:bodyPr>
            <a:normAutofit fontScale="92500" lnSpcReduction="10000"/>
          </a:bodyPr>
          <a:lstStyle/>
          <a:p>
            <a:pPr algn="just"/>
            <a:r>
              <a:rPr lang="en-US" dirty="0"/>
              <a:t>1. </a:t>
            </a:r>
            <a:r>
              <a:rPr lang="en-US" b="1" dirty="0"/>
              <a:t>Identify the set of subproblems:</a:t>
            </a:r>
            <a:r>
              <a:rPr lang="en-US" dirty="0"/>
              <a:t> You should clearly and unambiguously define the set of subproblems that will make up your DP algorithm. </a:t>
            </a:r>
          </a:p>
          <a:p>
            <a:pPr lvl="1" algn="just"/>
            <a:r>
              <a:rPr lang="en-US" dirty="0"/>
              <a:t>These subproblems must exhibit some kind of optimal substructure property. </a:t>
            </a:r>
          </a:p>
          <a:p>
            <a:pPr lvl="1" algn="just"/>
            <a:r>
              <a:rPr lang="en-US" dirty="0"/>
              <a:t>The smaller ones should help to solve the larger ones. </a:t>
            </a:r>
          </a:p>
          <a:p>
            <a:pPr lvl="1" algn="just"/>
            <a:r>
              <a:rPr lang="en-US" dirty="0"/>
              <a:t>This is often the hardest part of a DP problem, since locating the optimal substructure can be tricky. </a:t>
            </a:r>
          </a:p>
          <a:p>
            <a:pPr algn="just"/>
            <a:r>
              <a:rPr lang="en-US" dirty="0"/>
              <a:t>2. </a:t>
            </a:r>
            <a:r>
              <a:rPr lang="en-US" b="1" dirty="0"/>
              <a:t>Identify the relationship between subproblems: </a:t>
            </a:r>
            <a:r>
              <a:rPr lang="en-US" dirty="0"/>
              <a:t> This usually takes the form of a recurrence relation. </a:t>
            </a:r>
          </a:p>
          <a:p>
            <a:pPr lvl="1" algn="just"/>
            <a:r>
              <a:rPr lang="en-US" dirty="0"/>
              <a:t>Given a subproblem, you need to be able to solve it by combining the solutions to some set of smaller subproblems, or solve it directly if it is a base case. </a:t>
            </a:r>
          </a:p>
          <a:p>
            <a:pPr lvl="1" algn="just"/>
            <a:r>
              <a:rPr lang="en-US" dirty="0"/>
              <a:t>You should also make sure you are able to solve the original problem in terms of the subproblems (it may just be one of them)! </a:t>
            </a:r>
          </a:p>
          <a:p>
            <a:pPr algn="just"/>
            <a:r>
              <a:rPr lang="en-US" dirty="0"/>
              <a:t>3. </a:t>
            </a:r>
            <a:r>
              <a:rPr lang="en-US" b="1" dirty="0"/>
              <a:t>Analyze the required runtime</a:t>
            </a:r>
            <a:r>
              <a:rPr lang="en-US" dirty="0"/>
              <a:t>: The runtime is usually the number of subproblems multiplied by the time required to process each subproblem. </a:t>
            </a:r>
          </a:p>
          <a:p>
            <a:pPr lvl="1" algn="just"/>
            <a:r>
              <a:rPr lang="en-US" dirty="0"/>
              <a:t>In uncommon cases, it can be less if you can prove that some subproblems can be solved faster than others, or sometimes it may be more if you can’t look up subproblems in constant time.</a:t>
            </a:r>
            <a:endParaRPr lang="en-IN" dirty="0"/>
          </a:p>
        </p:txBody>
      </p:sp>
    </p:spTree>
    <p:extLst>
      <p:ext uri="{BB962C8B-B14F-4D97-AF65-F5344CB8AC3E}">
        <p14:creationId xmlns:p14="http://schemas.microsoft.com/office/powerpoint/2010/main" val="2149470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17836</TotalTime>
  <Words>7949</Words>
  <Application>Microsoft Office PowerPoint</Application>
  <PresentationFormat>Widescreen</PresentationFormat>
  <Paragraphs>696</Paragraphs>
  <Slides>115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115</vt:i4>
      </vt:variant>
    </vt:vector>
  </HeadingPairs>
  <TitlesOfParts>
    <vt:vector size="128" baseType="lpstr">
      <vt:lpstr>-apple-system</vt:lpstr>
      <vt:lpstr>Arial</vt:lpstr>
      <vt:lpstr>Calibri</vt:lpstr>
      <vt:lpstr>Century Gothic</vt:lpstr>
      <vt:lpstr>Helvetica</vt:lpstr>
      <vt:lpstr>Mulish</vt:lpstr>
      <vt:lpstr>Nunito</vt:lpstr>
      <vt:lpstr>proxima-nova</vt:lpstr>
      <vt:lpstr>Source Sans 3</vt:lpstr>
      <vt:lpstr>Times New Roman</vt:lpstr>
      <vt:lpstr>var(--gfg-font-secondary)</vt:lpstr>
      <vt:lpstr>Wingdings 3</vt:lpstr>
      <vt:lpstr>Ion</vt:lpstr>
      <vt:lpstr>Unit II [Primality Testing]</vt:lpstr>
      <vt:lpstr>PowerPoint Presentation</vt:lpstr>
      <vt:lpstr>O(sqrt(n)) Algorithm for Primality Testing</vt:lpstr>
      <vt:lpstr>Factorization of a number</vt:lpstr>
      <vt:lpstr>Finding prime factors by taking the square root [Complete the task]</vt:lpstr>
      <vt:lpstr>Primality Tests</vt:lpstr>
      <vt:lpstr>Fermat method [Probabilistic technique]</vt:lpstr>
      <vt:lpstr>PowerPoint Presentation</vt:lpstr>
      <vt:lpstr>PowerPoint Presentation</vt:lpstr>
      <vt:lpstr>PowerPoint Presentation</vt:lpstr>
      <vt:lpstr>Carmichael number</vt:lpstr>
      <vt:lpstr>Task</vt:lpstr>
      <vt:lpstr>PowerPoint Presentation</vt:lpstr>
      <vt:lpstr>Sieve of  Eratosthenes (O(N*log(log(N))))</vt:lpstr>
      <vt:lpstr>Task</vt:lpstr>
      <vt:lpstr>Segmented Sieve Algorithm</vt:lpstr>
      <vt:lpstr>Algorithm</vt:lpstr>
      <vt:lpstr>Task</vt:lpstr>
      <vt:lpstr>Sieve of Atkin</vt:lpstr>
      <vt:lpstr>Sieve of Atkin …</vt:lpstr>
      <vt:lpstr>Implement the program of Sieve of Atkin   </vt:lpstr>
      <vt:lpstr>Task: Solve the problems  [Mansi and her series]</vt:lpstr>
      <vt:lpstr>Collections of Pens</vt:lpstr>
      <vt:lpstr>Next prime palindrome</vt:lpstr>
      <vt:lpstr>Unit III  [Recursion and Advanced Techniques]</vt:lpstr>
      <vt:lpstr>Introduction to recursion</vt:lpstr>
      <vt:lpstr>A Mathematical Interpretation</vt:lpstr>
      <vt:lpstr>Why Recursion Works</vt:lpstr>
      <vt:lpstr>How memory is allocated to different function calls in recursion? </vt:lpstr>
      <vt:lpstr>Recursion VS Iteration</vt:lpstr>
      <vt:lpstr>Multiple Recursion</vt:lpstr>
      <vt:lpstr>PowerPoint Presentation</vt:lpstr>
      <vt:lpstr>Solving problems using recursion [Task]</vt:lpstr>
      <vt:lpstr>PowerPoint Presentation</vt:lpstr>
      <vt:lpstr>Direct vs. Indirect Recursion</vt:lpstr>
      <vt:lpstr>Indirect Recursion</vt:lpstr>
      <vt:lpstr>Tailed vs. Non-Tailed Recursion</vt:lpstr>
      <vt:lpstr>PowerPoint Presentation</vt:lpstr>
      <vt:lpstr>Trail vs Non trail </vt:lpstr>
      <vt:lpstr>Non-Tailed Recursion</vt:lpstr>
      <vt:lpstr>Tailed Recursion</vt:lpstr>
      <vt:lpstr>Memory Allocation in Recursion</vt:lpstr>
      <vt:lpstr>Disadvantages of recursive programming</vt:lpstr>
      <vt:lpstr>Advantages of recursive programming</vt:lpstr>
      <vt:lpstr>Disadvantages of Recursion</vt:lpstr>
      <vt:lpstr>Advantages of Recursion</vt:lpstr>
      <vt:lpstr>Backtracking [Todo: follow the link and implement the solution of the problem]</vt:lpstr>
      <vt:lpstr>Recamans sequence</vt:lpstr>
      <vt:lpstr>Backtracking vs Recursion</vt:lpstr>
      <vt:lpstr>PowerPoint Presentation</vt:lpstr>
      <vt:lpstr>Problem related to backtracking</vt:lpstr>
      <vt:lpstr>Memoization</vt:lpstr>
      <vt:lpstr>Recursive problems- next happy number</vt:lpstr>
      <vt:lpstr>https://images.app.goo.gl/koGknubfNasCDern8 </vt:lpstr>
      <vt:lpstr>PowerPoint Presentation</vt:lpstr>
      <vt:lpstr>Next happy number</vt:lpstr>
      <vt:lpstr>Sum string</vt:lpstr>
      <vt:lpstr>PowerPoint Presentation</vt:lpstr>
      <vt:lpstr>Water overflow</vt:lpstr>
      <vt:lpstr>Water overflow</vt:lpstr>
      <vt:lpstr>PowerPoint Presentation</vt:lpstr>
      <vt:lpstr>Unit IV  [Basic Dynamic Programming]</vt:lpstr>
      <vt:lpstr>4.1 Introduction to Dynamic Programming (DP)</vt:lpstr>
      <vt:lpstr>Example</vt:lpstr>
      <vt:lpstr>4.2 Tiling Problem</vt:lpstr>
      <vt:lpstr>PowerPoint Presentation</vt:lpstr>
      <vt:lpstr>Practice problem: </vt:lpstr>
      <vt:lpstr>4.3 Problem with Recursive Approach</vt:lpstr>
      <vt:lpstr>4.3.1 The Top-Down Approach memoization</vt:lpstr>
      <vt:lpstr>4.3.1 a) Simple Recursion </vt:lpstr>
      <vt:lpstr>4.3.1 b) The Top-Down Algorithm (memoization)</vt:lpstr>
      <vt:lpstr>4.3.1 c) The Bottom-Up Algorithm</vt:lpstr>
      <vt:lpstr>4.3.2 Comparison with recursion</vt:lpstr>
      <vt:lpstr>PowerPoint Presentation</vt:lpstr>
      <vt:lpstr>Recurrence Relations </vt:lpstr>
      <vt:lpstr>uses of Recurrence Relations</vt:lpstr>
      <vt:lpstr>There are mainly three ways of solving recurrences:</vt:lpstr>
      <vt:lpstr>1. Recurrence tree method</vt:lpstr>
      <vt:lpstr>PowerPoint Presentation</vt:lpstr>
      <vt:lpstr>2. Substitution method</vt:lpstr>
      <vt:lpstr>PowerPoint Presentation</vt:lpstr>
      <vt:lpstr>Linear Recurrence Relations:</vt:lpstr>
      <vt:lpstr>3. Master Method</vt:lpstr>
      <vt:lpstr>PowerPoint Presentation</vt:lpstr>
      <vt:lpstr>PowerPoint Presentation</vt:lpstr>
      <vt:lpstr>PowerPoint Presentation</vt:lpstr>
      <vt:lpstr>4.4 Tabulation vs Memoization</vt:lpstr>
      <vt:lpstr>Example: Memoization</vt:lpstr>
      <vt:lpstr>Characteristics of Memoization:</vt:lpstr>
      <vt:lpstr>Tabulation (Bottom-Up Approach)</vt:lpstr>
      <vt:lpstr>PowerPoint Presentation</vt:lpstr>
      <vt:lpstr>PowerPoint Presentation</vt:lpstr>
      <vt:lpstr>PowerPoint Presentation</vt:lpstr>
      <vt:lpstr>When to Use Memoization vs Tabulation</vt:lpstr>
      <vt:lpstr>Memoization (Top-Down Approach)</vt:lpstr>
      <vt:lpstr>Tabulation (Bottom-Up Approach)</vt:lpstr>
      <vt:lpstr>4.5 Property in Dynamic Programming</vt:lpstr>
      <vt:lpstr>PowerPoint Presentation</vt:lpstr>
      <vt:lpstr>4.6 Dynamic Programming Process and Techniques</vt:lpstr>
      <vt:lpstr>4.6.1 Identify if DP is Applicable </vt:lpstr>
      <vt:lpstr>4.6.2 Define the Recurrence Relation </vt:lpstr>
      <vt:lpstr>4.6.3 Choose Between Memoization or Tabulation</vt:lpstr>
      <vt:lpstr>4.6.4 Solve Subproblems and Store Results </vt:lpstr>
      <vt:lpstr>4.6.5 Construct the Solution from Subproblems</vt:lpstr>
      <vt:lpstr>4.6.6 Analyze Time and Space Complexity</vt:lpstr>
      <vt:lpstr>4.7 Formulating Dynamic Programming Problems</vt:lpstr>
      <vt:lpstr>End of UNIT 4</vt:lpstr>
      <vt:lpstr>Unit V  [Dynamic Programming Problems]</vt:lpstr>
      <vt:lpstr>5.1 DP review</vt:lpstr>
      <vt:lpstr>PowerPoint Presentation</vt:lpstr>
      <vt:lpstr>5.2 Binomial coefficient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Singh</dc:creator>
  <cp:lastModifiedBy>Aman Singh</cp:lastModifiedBy>
  <cp:revision>176</cp:revision>
  <dcterms:created xsi:type="dcterms:W3CDTF">2024-07-30T11:12:42Z</dcterms:created>
  <dcterms:modified xsi:type="dcterms:W3CDTF">2025-07-15T04:26:22Z</dcterms:modified>
</cp:coreProperties>
</file>